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3" r:id="rId4"/>
    <p:sldId id="304" r:id="rId5"/>
    <p:sldId id="284" r:id="rId6"/>
    <p:sldId id="282" r:id="rId7"/>
    <p:sldId id="283" r:id="rId8"/>
    <p:sldId id="259" r:id="rId9"/>
    <p:sldId id="260" r:id="rId10"/>
    <p:sldId id="261" r:id="rId11"/>
    <p:sldId id="262" r:id="rId12"/>
    <p:sldId id="263" r:id="rId13"/>
    <p:sldId id="305" r:id="rId14"/>
    <p:sldId id="265" r:id="rId15"/>
    <p:sldId id="264" r:id="rId16"/>
    <p:sldId id="266" r:id="rId17"/>
    <p:sldId id="267" r:id="rId18"/>
    <p:sldId id="268" r:id="rId19"/>
    <p:sldId id="273" r:id="rId20"/>
    <p:sldId id="269" r:id="rId21"/>
    <p:sldId id="279" r:id="rId22"/>
    <p:sldId id="270" r:id="rId23"/>
    <p:sldId id="271" r:id="rId24"/>
    <p:sldId id="272" r:id="rId25"/>
    <p:sldId id="274" r:id="rId26"/>
    <p:sldId id="275" r:id="rId27"/>
    <p:sldId id="278" r:id="rId28"/>
    <p:sldId id="300" r:id="rId29"/>
    <p:sldId id="276" r:id="rId30"/>
    <p:sldId id="277" r:id="rId31"/>
    <p:sldId id="308" r:id="rId32"/>
    <p:sldId id="309" r:id="rId33"/>
    <p:sldId id="310" r:id="rId34"/>
    <p:sldId id="285" r:id="rId35"/>
    <p:sldId id="286" r:id="rId36"/>
    <p:sldId id="287" r:id="rId37"/>
    <p:sldId id="288" r:id="rId38"/>
    <p:sldId id="289" r:id="rId39"/>
    <p:sldId id="291" r:id="rId40"/>
    <p:sldId id="290" r:id="rId41"/>
    <p:sldId id="292" r:id="rId42"/>
    <p:sldId id="293" r:id="rId43"/>
    <p:sldId id="294" r:id="rId44"/>
    <p:sldId id="295" r:id="rId45"/>
    <p:sldId id="296" r:id="rId46"/>
    <p:sldId id="297" r:id="rId47"/>
    <p:sldId id="298" r:id="rId48"/>
    <p:sldId id="299" r:id="rId49"/>
    <p:sldId id="301" r:id="rId50"/>
    <p:sldId id="302" r:id="rId51"/>
    <p:sldId id="280" r:id="rId52"/>
    <p:sldId id="306" r:id="rId53"/>
    <p:sldId id="307" r:id="rId54"/>
    <p:sldId id="281"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E91E45-2FC4-4414-A769-1A3BDF0A1BA2}"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64FEC-999C-43CE-8D53-AC856AAAF66A}" type="slidenum">
              <a:rPr lang="en-US" smtClean="0"/>
              <a:t>‹#›</a:t>
            </a:fld>
            <a:endParaRPr lang="en-US"/>
          </a:p>
        </p:txBody>
      </p:sp>
    </p:spTree>
    <p:extLst>
      <p:ext uri="{BB962C8B-B14F-4D97-AF65-F5344CB8AC3E}">
        <p14:creationId xmlns:p14="http://schemas.microsoft.com/office/powerpoint/2010/main" val="365608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91E45-2FC4-4414-A769-1A3BDF0A1BA2}"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64FEC-999C-43CE-8D53-AC856AAAF66A}" type="slidenum">
              <a:rPr lang="en-US" smtClean="0"/>
              <a:t>‹#›</a:t>
            </a:fld>
            <a:endParaRPr lang="en-US"/>
          </a:p>
        </p:txBody>
      </p:sp>
    </p:spTree>
    <p:extLst>
      <p:ext uri="{BB962C8B-B14F-4D97-AF65-F5344CB8AC3E}">
        <p14:creationId xmlns:p14="http://schemas.microsoft.com/office/powerpoint/2010/main" val="550950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91E45-2FC4-4414-A769-1A3BDF0A1BA2}"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64FEC-999C-43CE-8D53-AC856AAAF66A}" type="slidenum">
              <a:rPr lang="en-US" smtClean="0"/>
              <a:t>‹#›</a:t>
            </a:fld>
            <a:endParaRPr lang="en-US"/>
          </a:p>
        </p:txBody>
      </p:sp>
    </p:spTree>
    <p:extLst>
      <p:ext uri="{BB962C8B-B14F-4D97-AF65-F5344CB8AC3E}">
        <p14:creationId xmlns:p14="http://schemas.microsoft.com/office/powerpoint/2010/main" val="1359094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91E45-2FC4-4414-A769-1A3BDF0A1BA2}"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64FEC-999C-43CE-8D53-AC856AAAF66A}" type="slidenum">
              <a:rPr lang="en-US" smtClean="0"/>
              <a:t>‹#›</a:t>
            </a:fld>
            <a:endParaRPr lang="en-US"/>
          </a:p>
        </p:txBody>
      </p:sp>
    </p:spTree>
    <p:extLst>
      <p:ext uri="{BB962C8B-B14F-4D97-AF65-F5344CB8AC3E}">
        <p14:creationId xmlns:p14="http://schemas.microsoft.com/office/powerpoint/2010/main" val="1745914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E91E45-2FC4-4414-A769-1A3BDF0A1BA2}"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64FEC-999C-43CE-8D53-AC856AAAF66A}" type="slidenum">
              <a:rPr lang="en-US" smtClean="0"/>
              <a:t>‹#›</a:t>
            </a:fld>
            <a:endParaRPr lang="en-US"/>
          </a:p>
        </p:txBody>
      </p:sp>
    </p:spTree>
    <p:extLst>
      <p:ext uri="{BB962C8B-B14F-4D97-AF65-F5344CB8AC3E}">
        <p14:creationId xmlns:p14="http://schemas.microsoft.com/office/powerpoint/2010/main" val="3673669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E91E45-2FC4-4414-A769-1A3BDF0A1BA2}"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64FEC-999C-43CE-8D53-AC856AAAF66A}" type="slidenum">
              <a:rPr lang="en-US" smtClean="0"/>
              <a:t>‹#›</a:t>
            </a:fld>
            <a:endParaRPr lang="en-US"/>
          </a:p>
        </p:txBody>
      </p:sp>
    </p:spTree>
    <p:extLst>
      <p:ext uri="{BB962C8B-B14F-4D97-AF65-F5344CB8AC3E}">
        <p14:creationId xmlns:p14="http://schemas.microsoft.com/office/powerpoint/2010/main" val="1073836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E91E45-2FC4-4414-A769-1A3BDF0A1BA2}" type="datetimeFigureOut">
              <a:rPr lang="en-US" smtClean="0"/>
              <a:t>11/17/2016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B64FEC-999C-43CE-8D53-AC856AAAF66A}" type="slidenum">
              <a:rPr lang="en-US" smtClean="0"/>
              <a:t>‹#›</a:t>
            </a:fld>
            <a:endParaRPr lang="en-US"/>
          </a:p>
        </p:txBody>
      </p:sp>
    </p:spTree>
    <p:extLst>
      <p:ext uri="{BB962C8B-B14F-4D97-AF65-F5344CB8AC3E}">
        <p14:creationId xmlns:p14="http://schemas.microsoft.com/office/powerpoint/2010/main" val="3613440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E91E45-2FC4-4414-A769-1A3BDF0A1BA2}" type="datetimeFigureOut">
              <a:rPr lang="en-US" smtClean="0"/>
              <a:t>11/17/2016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B64FEC-999C-43CE-8D53-AC856AAAF66A}" type="slidenum">
              <a:rPr lang="en-US" smtClean="0"/>
              <a:t>‹#›</a:t>
            </a:fld>
            <a:endParaRPr lang="en-US"/>
          </a:p>
        </p:txBody>
      </p:sp>
    </p:spTree>
    <p:extLst>
      <p:ext uri="{BB962C8B-B14F-4D97-AF65-F5344CB8AC3E}">
        <p14:creationId xmlns:p14="http://schemas.microsoft.com/office/powerpoint/2010/main" val="3498350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91E45-2FC4-4414-A769-1A3BDF0A1BA2}" type="datetimeFigureOut">
              <a:rPr lang="en-US" smtClean="0"/>
              <a:t>11/17/2016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B64FEC-999C-43CE-8D53-AC856AAAF66A}" type="slidenum">
              <a:rPr lang="en-US" smtClean="0"/>
              <a:t>‹#›</a:t>
            </a:fld>
            <a:endParaRPr lang="en-US"/>
          </a:p>
        </p:txBody>
      </p:sp>
    </p:spTree>
    <p:extLst>
      <p:ext uri="{BB962C8B-B14F-4D97-AF65-F5344CB8AC3E}">
        <p14:creationId xmlns:p14="http://schemas.microsoft.com/office/powerpoint/2010/main" val="791010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91E45-2FC4-4414-A769-1A3BDF0A1BA2}"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64FEC-999C-43CE-8D53-AC856AAAF66A}" type="slidenum">
              <a:rPr lang="en-US" smtClean="0"/>
              <a:t>‹#›</a:t>
            </a:fld>
            <a:endParaRPr lang="en-US"/>
          </a:p>
        </p:txBody>
      </p:sp>
    </p:spTree>
    <p:extLst>
      <p:ext uri="{BB962C8B-B14F-4D97-AF65-F5344CB8AC3E}">
        <p14:creationId xmlns:p14="http://schemas.microsoft.com/office/powerpoint/2010/main" val="192047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91E45-2FC4-4414-A769-1A3BDF0A1BA2}"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64FEC-999C-43CE-8D53-AC856AAAF66A}" type="slidenum">
              <a:rPr lang="en-US" smtClean="0"/>
              <a:t>‹#›</a:t>
            </a:fld>
            <a:endParaRPr lang="en-US"/>
          </a:p>
        </p:txBody>
      </p:sp>
    </p:spTree>
    <p:extLst>
      <p:ext uri="{BB962C8B-B14F-4D97-AF65-F5344CB8AC3E}">
        <p14:creationId xmlns:p14="http://schemas.microsoft.com/office/powerpoint/2010/main" val="3739021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91E45-2FC4-4414-A769-1A3BDF0A1BA2}" type="datetimeFigureOut">
              <a:rPr lang="en-US" smtClean="0"/>
              <a:t>11/17/2016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B64FEC-999C-43CE-8D53-AC856AAAF66A}" type="slidenum">
              <a:rPr lang="en-US" smtClean="0"/>
              <a:t>‹#›</a:t>
            </a:fld>
            <a:endParaRPr lang="en-US"/>
          </a:p>
        </p:txBody>
      </p:sp>
    </p:spTree>
    <p:extLst>
      <p:ext uri="{BB962C8B-B14F-4D97-AF65-F5344CB8AC3E}">
        <p14:creationId xmlns:p14="http://schemas.microsoft.com/office/powerpoint/2010/main" val="1904118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kanbur.dyson.cornell.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Statistics for Colonial Rule, for the Independence Struggle, and for Inclusive Development</a:t>
            </a:r>
            <a:endParaRPr lang="en-US" sz="3200" dirty="0"/>
          </a:p>
        </p:txBody>
      </p:sp>
      <p:sp>
        <p:nvSpPr>
          <p:cNvPr id="3" name="Subtitle 2"/>
          <p:cNvSpPr>
            <a:spLocks noGrp="1"/>
          </p:cNvSpPr>
          <p:nvPr>
            <p:ph type="subTitle" idx="1"/>
          </p:nvPr>
        </p:nvSpPr>
        <p:spPr/>
        <p:txBody>
          <a:bodyPr>
            <a:normAutofit fontScale="85000" lnSpcReduction="20000"/>
          </a:bodyPr>
          <a:lstStyle/>
          <a:p>
            <a:r>
              <a:rPr lang="en-US" dirty="0" smtClean="0"/>
              <a:t>Ravi Kanbur</a:t>
            </a:r>
            <a:br>
              <a:rPr lang="en-US" dirty="0" smtClean="0"/>
            </a:br>
            <a:r>
              <a:rPr lang="en-US" dirty="0" smtClean="0">
                <a:hlinkClick r:id="rId2"/>
              </a:rPr>
              <a:t>www.kanbur.dyson.cornell.edu</a:t>
            </a:r>
            <a:r>
              <a:rPr lang="en-US" dirty="0" smtClean="0"/>
              <a:t/>
            </a:r>
            <a:br>
              <a:rPr lang="en-US" dirty="0" smtClean="0"/>
            </a:br>
            <a:r>
              <a:rPr lang="en-US" smtClean="0"/>
              <a:t>Keynote Speech</a:t>
            </a:r>
            <a:br>
              <a:rPr lang="en-US" smtClean="0"/>
            </a:br>
            <a:r>
              <a:rPr lang="en-US" smtClean="0"/>
              <a:t>IMF </a:t>
            </a:r>
            <a:r>
              <a:rPr lang="en-US" dirty="0" smtClean="0"/>
              <a:t>Fourth Statistical Forum</a:t>
            </a:r>
            <a:br>
              <a:rPr lang="en-US" dirty="0" smtClean="0"/>
            </a:br>
            <a:r>
              <a:rPr lang="en-US" dirty="0" smtClean="0"/>
              <a:t>Washington, D.C. 17-18 November, 2016</a:t>
            </a:r>
          </a:p>
        </p:txBody>
      </p:sp>
    </p:spTree>
    <p:extLst>
      <p:ext uri="{BB962C8B-B14F-4D97-AF65-F5344CB8AC3E}">
        <p14:creationId xmlns:p14="http://schemas.microsoft.com/office/powerpoint/2010/main" val="2288269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Statistics and Colonial </a:t>
            </a:r>
            <a:r>
              <a:rPr lang="en-US" dirty="0" smtClean="0">
                <a:solidFill>
                  <a:prstClr val="black"/>
                </a:solidFill>
              </a:rPr>
              <a:t>Rule (3)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All rulers have needed statistics to monitor and control the populations they ruled, and colonial rulers are no exception. The British were particularly reliant on data in India (and indeed elsewhere in their empire). Here are only two of the vast set of economic records that are available:</a:t>
            </a:r>
          </a:p>
          <a:p>
            <a:pPr lvl="1"/>
            <a:r>
              <a:rPr lang="en-US" dirty="0" smtClean="0"/>
              <a:t>Economic Department Records: The </a:t>
            </a:r>
            <a:r>
              <a:rPr lang="en-US" dirty="0"/>
              <a:t>records of a group of related departments responsible for a wide range of economic, technical and social questions. The departments were variously named Revenue, Statistics and Commerce (from 1858 to 1924), and Industries, Overseas, Communications and Economic (from 1921 to 1947). Their records deal particularly with land revenue, agriculture, trade and industry, and increasingly with other aspects of the social infrastructure such as census, posts, telegraphs and civil aviation</a:t>
            </a:r>
            <a:r>
              <a:rPr lang="en-US" dirty="0" smtClean="0"/>
              <a:t>.</a:t>
            </a:r>
          </a:p>
          <a:p>
            <a:pPr lvl="1"/>
            <a:r>
              <a:rPr lang="en-US" dirty="0"/>
              <a:t>The Financial Department records are concerned with the financial policy of the Government of India: banking, currency and exchange, debts and loans, mints and coinage, audit principles, pay and pension rules, taxation, and public expenditure. The earlier Company financial records which are also included are more varied in character, and the records as a whole are informative on the home establishment of the Company and the India Office, on the post office, and on railways and public works finance.</a:t>
            </a:r>
          </a:p>
        </p:txBody>
      </p:sp>
    </p:spTree>
    <p:extLst>
      <p:ext uri="{BB962C8B-B14F-4D97-AF65-F5344CB8AC3E}">
        <p14:creationId xmlns:p14="http://schemas.microsoft.com/office/powerpoint/2010/main" val="3081541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Statistics and Colonial </a:t>
            </a:r>
            <a:r>
              <a:rPr lang="en-US" dirty="0" smtClean="0">
                <a:solidFill>
                  <a:prstClr val="black"/>
                </a:solidFill>
              </a:rPr>
              <a:t>Rule (4)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Among the records is </a:t>
            </a:r>
            <a:r>
              <a:rPr lang="en-US" dirty="0"/>
              <a:t>a series </a:t>
            </a:r>
            <a:r>
              <a:rPr lang="en-US" dirty="0" smtClean="0"/>
              <a:t>entitled “Statement </a:t>
            </a:r>
            <a:r>
              <a:rPr lang="en-US" dirty="0"/>
              <a:t>Exhibiting the Moral and Material Progress and Condition of </a:t>
            </a:r>
            <a:r>
              <a:rPr lang="en-US" dirty="0" smtClean="0"/>
              <a:t>India” which is the official report of the colonia</a:t>
            </a:r>
            <a:r>
              <a:rPr lang="en-US" dirty="0"/>
              <a:t>l</a:t>
            </a:r>
            <a:r>
              <a:rPr lang="en-US" dirty="0" smtClean="0"/>
              <a:t> India Office to the British Parliament.</a:t>
            </a:r>
          </a:p>
          <a:p>
            <a:r>
              <a:rPr lang="en-US" dirty="0" smtClean="0"/>
              <a:t>Of particular interest is the report for 1906-07. The editor of the document for the year was none other than </a:t>
            </a:r>
            <a:r>
              <a:rPr lang="en-US" b="1" dirty="0" smtClean="0"/>
              <a:t>John Maynard Keynes</a:t>
            </a:r>
            <a:r>
              <a:rPr lang="en-US" dirty="0" smtClean="0"/>
              <a:t>.</a:t>
            </a:r>
          </a:p>
          <a:p>
            <a:r>
              <a:rPr lang="en-US" dirty="0" smtClean="0"/>
              <a:t>Keynes had finished his Mathematical </a:t>
            </a:r>
            <a:r>
              <a:rPr lang="en-US" dirty="0" err="1" smtClean="0"/>
              <a:t>Tripos</a:t>
            </a:r>
            <a:r>
              <a:rPr lang="en-US" dirty="0" smtClean="0"/>
              <a:t> at Cambridge, had stayed on an extra year to take the Civil Service exam, had been ranked second among 104 candidates, and was appointed to the India Office in London.</a:t>
            </a:r>
          </a:p>
          <a:p>
            <a:r>
              <a:rPr lang="en-US" dirty="0" smtClean="0"/>
              <a:t>Keynes’s first appointment in the India Office was in the Military Department, but he was soon transferred to the Revenue, Statistics and Commerce Department. Thus one of the greatest economists of all time got his start in Colonial Statistics.</a:t>
            </a:r>
            <a:endParaRPr lang="en-US" dirty="0"/>
          </a:p>
        </p:txBody>
      </p:sp>
    </p:spTree>
    <p:extLst>
      <p:ext uri="{BB962C8B-B14F-4D97-AF65-F5344CB8AC3E}">
        <p14:creationId xmlns:p14="http://schemas.microsoft.com/office/powerpoint/2010/main" val="2214746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Statistics and Colonial </a:t>
            </a:r>
            <a:r>
              <a:rPr lang="en-US" dirty="0" smtClean="0">
                <a:solidFill>
                  <a:prstClr val="black"/>
                </a:solidFill>
              </a:rPr>
              <a:t>Rule (5)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Keynes reacted strongly to the appointment of a Chartered Accountant as the Director of the Department of Statistics:</a:t>
            </a:r>
          </a:p>
          <a:p>
            <a:pPr lvl="1"/>
            <a:r>
              <a:rPr lang="en-US" sz="2600" dirty="0">
                <a:solidFill>
                  <a:srgbClr val="000000"/>
                </a:solidFill>
              </a:rPr>
              <a:t>it is absurd to suppose that it is still possible to prepare and present statistics in the most compact, most informing and least misleading </a:t>
            </a:r>
            <a:r>
              <a:rPr lang="en-US" sz="2600" dirty="0" smtClean="0">
                <a:solidFill>
                  <a:srgbClr val="000000"/>
                </a:solidFill>
              </a:rPr>
              <a:t>manner </a:t>
            </a:r>
            <a:r>
              <a:rPr lang="en-US" sz="2600" dirty="0">
                <a:solidFill>
                  <a:srgbClr val="000000"/>
                </a:solidFill>
              </a:rPr>
              <a:t>without special knowledge - and the more </a:t>
            </a:r>
            <a:r>
              <a:rPr lang="en-US" sz="2600" dirty="0" smtClean="0">
                <a:solidFill>
                  <a:srgbClr val="000000"/>
                </a:solidFill>
              </a:rPr>
              <a:t>mathematics and </a:t>
            </a:r>
            <a:r>
              <a:rPr lang="en-US" sz="2600" dirty="0">
                <a:solidFill>
                  <a:srgbClr val="000000"/>
                </a:solidFill>
              </a:rPr>
              <a:t>economics this special knowledge includes the better. Such special knowledge the present Director General of </a:t>
            </a:r>
            <a:r>
              <a:rPr lang="en-US" sz="2600" dirty="0" smtClean="0">
                <a:solidFill>
                  <a:srgbClr val="000000"/>
                </a:solidFill>
              </a:rPr>
              <a:t>Commercial Intelligence </a:t>
            </a:r>
            <a:r>
              <a:rPr lang="en-US" sz="2600" dirty="0">
                <a:solidFill>
                  <a:srgbClr val="000000"/>
                </a:solidFill>
              </a:rPr>
              <a:t>has not got (as his otherwise admirable Review of Indian Trade immediately shows - e g, his account of the balance of trade or the extremely unscientific character of the index number which he </a:t>
            </a:r>
            <a:r>
              <a:rPr lang="en-US" sz="2600" dirty="0" smtClean="0">
                <a:solidFill>
                  <a:srgbClr val="000000"/>
                </a:solidFill>
              </a:rPr>
              <a:t>published</a:t>
            </a:r>
            <a:r>
              <a:rPr lang="en-US" sz="2600" dirty="0">
                <a:solidFill>
                  <a:srgbClr val="000000"/>
                </a:solidFill>
              </a:rPr>
              <a:t>): and </a:t>
            </a:r>
            <a:r>
              <a:rPr lang="en-US" sz="2600" dirty="0" smtClean="0">
                <a:solidFill>
                  <a:srgbClr val="000000"/>
                </a:solidFill>
              </a:rPr>
              <a:t>surely </a:t>
            </a:r>
            <a:r>
              <a:rPr lang="en-US" sz="2600" dirty="0">
                <a:solidFill>
                  <a:srgbClr val="000000"/>
                </a:solidFill>
              </a:rPr>
              <a:t>this is an </a:t>
            </a:r>
            <a:r>
              <a:rPr lang="en-US" sz="2600" dirty="0" smtClean="0">
                <a:solidFill>
                  <a:srgbClr val="000000"/>
                </a:solidFill>
              </a:rPr>
              <a:t>admirable </a:t>
            </a:r>
            <a:r>
              <a:rPr lang="en-US" sz="2600" dirty="0">
                <a:solidFill>
                  <a:srgbClr val="000000"/>
                </a:solidFill>
              </a:rPr>
              <a:t>opportunity for </a:t>
            </a:r>
            <a:r>
              <a:rPr lang="en-US" sz="2600" dirty="0" smtClean="0">
                <a:solidFill>
                  <a:srgbClr val="000000"/>
                </a:solidFill>
              </a:rPr>
              <a:t>supplementing </a:t>
            </a:r>
            <a:r>
              <a:rPr lang="en-US" sz="2600" dirty="0">
                <a:solidFill>
                  <a:srgbClr val="000000"/>
                </a:solidFill>
              </a:rPr>
              <a:t>his ignorance by the </a:t>
            </a:r>
            <a:r>
              <a:rPr lang="en-US" sz="2600" dirty="0" smtClean="0">
                <a:solidFill>
                  <a:srgbClr val="000000"/>
                </a:solidFill>
              </a:rPr>
              <a:t>appointment </a:t>
            </a:r>
            <a:r>
              <a:rPr lang="en-US" sz="2600" dirty="0">
                <a:solidFill>
                  <a:srgbClr val="000000"/>
                </a:solidFill>
              </a:rPr>
              <a:t>of a real trained statistician. </a:t>
            </a:r>
            <a:endParaRPr lang="en-US" sz="2600" dirty="0" smtClean="0"/>
          </a:p>
          <a:p>
            <a:pPr marL="0" indent="0">
              <a:buNone/>
            </a:pPr>
            <a:endParaRPr lang="en-US" dirty="0"/>
          </a:p>
        </p:txBody>
      </p:sp>
    </p:spTree>
    <p:extLst>
      <p:ext uri="{BB962C8B-B14F-4D97-AF65-F5344CB8AC3E}">
        <p14:creationId xmlns:p14="http://schemas.microsoft.com/office/powerpoint/2010/main" val="1468529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Statistics and Colonial Rule </a:t>
            </a:r>
            <a:r>
              <a:rPr lang="en-US" dirty="0" smtClean="0">
                <a:solidFill>
                  <a:prstClr val="black"/>
                </a:solidFill>
              </a:rPr>
              <a:t>(6)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But Keynes became well aware of the political dimensions of statistics, as shown by the correspondence between him and his superior A.T. Holderness on the Material and Moral Progress report. Keynes was “requested” to reconsider the presentation of certain mortality statistics in the first draft of the report.</a:t>
            </a:r>
          </a:p>
          <a:p>
            <a:r>
              <a:rPr lang="en-US" dirty="0"/>
              <a:t>Keynes was at the India Office 1906-1908, but his fascination with the Indian economy and Indian statistics continued. He published “Recent Economic Events in India” in the </a:t>
            </a:r>
            <a:r>
              <a:rPr lang="en-US" i="1" dirty="0"/>
              <a:t>Economic Journal </a:t>
            </a:r>
            <a:r>
              <a:rPr lang="en-US" dirty="0"/>
              <a:t>in 1909, and wrote letters to the </a:t>
            </a:r>
            <a:r>
              <a:rPr lang="en-US" i="1" dirty="0"/>
              <a:t>Economist </a:t>
            </a:r>
            <a:r>
              <a:rPr lang="en-US" dirty="0"/>
              <a:t>magazine about statistics on British direct investment in India.</a:t>
            </a:r>
            <a:endParaRPr lang="en-US" i="1" dirty="0"/>
          </a:p>
          <a:p>
            <a:endParaRPr lang="en-US" dirty="0"/>
          </a:p>
        </p:txBody>
      </p:sp>
    </p:spTree>
    <p:extLst>
      <p:ext uri="{BB962C8B-B14F-4D97-AF65-F5344CB8AC3E}">
        <p14:creationId xmlns:p14="http://schemas.microsoft.com/office/powerpoint/2010/main" val="1295567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Statistics and Colonial </a:t>
            </a:r>
            <a:r>
              <a:rPr lang="en-US" dirty="0" smtClean="0">
                <a:solidFill>
                  <a:prstClr val="black"/>
                </a:solidFill>
              </a:rPr>
              <a:t>Rule (7)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Keynes was one of many British economists and statisticians who worked on colonial matters. Another such person was the lifelong Indian Colonial Service official Sir Malcolm Darling, whose 1900 book “The Punjab Peasant in Prosperity and Debt” compiled detailed information on credit in the Indian province of Punjab from official sources and special surveys.</a:t>
            </a:r>
          </a:p>
          <a:p>
            <a:r>
              <a:rPr lang="en-US" dirty="0" smtClean="0"/>
              <a:t>This book makes an appearance in a modern classic known to all economists, George </a:t>
            </a:r>
            <a:r>
              <a:rPr lang="en-US" dirty="0" err="1" smtClean="0"/>
              <a:t>Akerlof’s</a:t>
            </a:r>
            <a:r>
              <a:rPr lang="en-US" dirty="0" smtClean="0"/>
              <a:t> Nobel Prize winning paper “The Market for Lemons”:</a:t>
            </a:r>
          </a:p>
          <a:p>
            <a:pPr lvl="1"/>
            <a:r>
              <a:rPr lang="en-US" dirty="0"/>
              <a:t>“A second example of the workings of the Lemons </a:t>
            </a:r>
            <a:r>
              <a:rPr lang="en-US" dirty="0" smtClean="0"/>
              <a:t>Principle concerns </a:t>
            </a:r>
            <a:r>
              <a:rPr lang="en-US" dirty="0"/>
              <a:t>the extortionate rates which the local moneylender charges his clients…. The leading authority on this is Sir Malcolm Darling. See his </a:t>
            </a:r>
            <a:r>
              <a:rPr lang="en-US" dirty="0" smtClean="0"/>
              <a:t>Punjab Peasant </a:t>
            </a:r>
            <a:r>
              <a:rPr lang="en-US" dirty="0"/>
              <a:t>in Prosperity and Debt</a:t>
            </a:r>
            <a:r>
              <a:rPr lang="en-US" dirty="0" smtClean="0"/>
              <a:t>.” (George </a:t>
            </a:r>
            <a:r>
              <a:rPr lang="en-US" dirty="0" err="1" smtClean="0"/>
              <a:t>Akerlof</a:t>
            </a:r>
            <a:r>
              <a:rPr lang="en-US" dirty="0" smtClean="0"/>
              <a:t>, “ The Market for Lemons”)</a:t>
            </a:r>
            <a:endParaRPr lang="en-US" dirty="0"/>
          </a:p>
        </p:txBody>
      </p:sp>
    </p:spTree>
    <p:extLst>
      <p:ext uri="{BB962C8B-B14F-4D97-AF65-F5344CB8AC3E}">
        <p14:creationId xmlns:p14="http://schemas.microsoft.com/office/powerpoint/2010/main" val="2991967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Statistics and Colonial </a:t>
            </a:r>
            <a:r>
              <a:rPr lang="en-US" dirty="0" smtClean="0">
                <a:solidFill>
                  <a:prstClr val="black"/>
                </a:solidFill>
              </a:rPr>
              <a:t>Rule (8)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British colonial rulers collected statistics on “moral and material progress” in their colonies, India in particular, no doubt to further the argument on their “civilizing mission” to justify the benefits of colonial rule for the colonized.</a:t>
            </a:r>
          </a:p>
          <a:p>
            <a:r>
              <a:rPr lang="en-US" dirty="0" smtClean="0"/>
              <a:t>But they had therefore set up a system which also collected information about the bad times. </a:t>
            </a:r>
          </a:p>
          <a:p>
            <a:r>
              <a:rPr lang="en-US" dirty="0" smtClean="0"/>
              <a:t>The various famine reports of the colonial era are full of statistics on grain production and the like, from official sources as well as from special surveys conducted for the purpose.</a:t>
            </a:r>
          </a:p>
          <a:p>
            <a:r>
              <a:rPr lang="en-US" dirty="0" smtClean="0"/>
              <a:t>For example, the Famine Inquiry Commission on the West Bengal Famine of 1943 also used official statistics to report to Parliament about the outcome and the causes of the famine. It was these very data that Amartya Sen later (in the 1970 and 1980s) engaged with and supplemented in developing his seminal critique of famines as  resulting from food shortage.</a:t>
            </a:r>
            <a:endParaRPr lang="en-US" dirty="0"/>
          </a:p>
        </p:txBody>
      </p:sp>
    </p:spTree>
    <p:extLst>
      <p:ext uri="{BB962C8B-B14F-4D97-AF65-F5344CB8AC3E}">
        <p14:creationId xmlns:p14="http://schemas.microsoft.com/office/powerpoint/2010/main" val="1103729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Statistics and the Independence </a:t>
            </a:r>
            <a:r>
              <a:rPr lang="en-US" sz="3600" dirty="0" smtClean="0">
                <a:solidFill>
                  <a:prstClr val="black"/>
                </a:solidFill>
              </a:rPr>
              <a:t>Struggle (1)</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Famine statistics provide a good lead into how those fighting for independence from British rule in turn used statistics to further their cause.</a:t>
            </a:r>
          </a:p>
          <a:p>
            <a:r>
              <a:rPr lang="en-US" dirty="0" smtClean="0"/>
              <a:t>If the colonial rulers were using statistics to measure “moral and material progress” to in turn justify colonial rule, then the freedom fighters would use the same device to show the depravations of colonial rule in India.</a:t>
            </a:r>
          </a:p>
          <a:p>
            <a:r>
              <a:rPr lang="en-US" dirty="0" smtClean="0"/>
              <a:t>An early example of this is </a:t>
            </a:r>
            <a:r>
              <a:rPr lang="en-US" dirty="0" err="1" smtClean="0"/>
              <a:t>Dadabhai</a:t>
            </a:r>
            <a:r>
              <a:rPr lang="en-US" dirty="0" smtClean="0"/>
              <a:t> </a:t>
            </a:r>
            <a:r>
              <a:rPr lang="en-US" dirty="0" err="1" smtClean="0"/>
              <a:t>Naoroji’s</a:t>
            </a:r>
            <a:r>
              <a:rPr lang="en-US" dirty="0" smtClean="0"/>
              <a:t> 1901 book “Poverty and Un-British Rule in India”:</a:t>
            </a:r>
          </a:p>
          <a:p>
            <a:pPr lvl="1"/>
            <a:r>
              <a:rPr lang="en-US" dirty="0" smtClean="0"/>
              <a:t>My object…is to show…that under the present system of British administration India is suffering seriously in several ways, and is sinking in poverty.”</a:t>
            </a:r>
          </a:p>
          <a:p>
            <a:r>
              <a:rPr lang="en-US" dirty="0" smtClean="0"/>
              <a:t>A selection from the  Table of Contents shows that he means this to be an empirical exercise:</a:t>
            </a:r>
          </a:p>
          <a:p>
            <a:pPr lvl="1"/>
            <a:r>
              <a:rPr lang="en-US" dirty="0" smtClean="0"/>
              <a:t>Total Production of India…Calcutta Statistical Committee…Fallacy of its Statistics…How statistics should be Compiled…Income per head…</a:t>
            </a:r>
            <a:r>
              <a:rPr lang="en-US" sz="2900" dirty="0">
                <a:solidFill>
                  <a:prstClr val="black"/>
                </a:solidFill>
              </a:rPr>
              <a:t>Necessary </a:t>
            </a:r>
            <a:r>
              <a:rPr lang="en-US" sz="2900" dirty="0" smtClean="0">
                <a:solidFill>
                  <a:prstClr val="black"/>
                </a:solidFill>
              </a:rPr>
              <a:t>Consumption…Cost of Subsistence…Subsistence per head…</a:t>
            </a:r>
            <a:r>
              <a:rPr lang="en-US" dirty="0" smtClean="0"/>
              <a:t>Production Compared with the Cost of Living… </a:t>
            </a:r>
            <a:r>
              <a:rPr lang="en-US" dirty="0" err="1" smtClean="0"/>
              <a:t>etc</a:t>
            </a:r>
            <a:r>
              <a:rPr lang="en-US" dirty="0" smtClean="0"/>
              <a:t> </a:t>
            </a:r>
            <a:r>
              <a:rPr lang="en-US" dirty="0" err="1" smtClean="0"/>
              <a:t>etc</a:t>
            </a:r>
            <a:endParaRPr lang="en-US" dirty="0" smtClean="0"/>
          </a:p>
          <a:p>
            <a:endParaRPr lang="en-US" dirty="0"/>
          </a:p>
        </p:txBody>
      </p:sp>
    </p:spTree>
    <p:extLst>
      <p:ext uri="{BB962C8B-B14F-4D97-AF65-F5344CB8AC3E}">
        <p14:creationId xmlns:p14="http://schemas.microsoft.com/office/powerpoint/2010/main" val="2272657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prstClr val="black"/>
                </a:solidFill>
              </a:rPr>
              <a:t>Statistics and the Independence </a:t>
            </a:r>
            <a:r>
              <a:rPr lang="en-US" sz="4000" dirty="0" smtClean="0">
                <a:solidFill>
                  <a:prstClr val="black"/>
                </a:solidFill>
              </a:rPr>
              <a:t>Struggle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the independence struggle intensified in the 1910s and especially the 1920s and 1930s, the use of statistics and analysis on the state of the poor in India also intensified. </a:t>
            </a:r>
          </a:p>
          <a:p>
            <a:r>
              <a:rPr lang="en-US" dirty="0" smtClean="0"/>
              <a:t>For example, in 1930 the </a:t>
            </a:r>
            <a:r>
              <a:rPr lang="en-US" dirty="0" err="1" smtClean="0"/>
              <a:t>Gokhale</a:t>
            </a:r>
            <a:r>
              <a:rPr lang="en-US" dirty="0" smtClean="0"/>
              <a:t> Institute of Economics and Politics was founded as a research institute and began to produce a slew of work documenting the state of poverty in India. It is named after one of the early heroes of the Indian independence movement. </a:t>
            </a:r>
            <a:endParaRPr lang="en-US" dirty="0"/>
          </a:p>
        </p:txBody>
      </p:sp>
    </p:spTree>
    <p:extLst>
      <p:ext uri="{BB962C8B-B14F-4D97-AF65-F5344CB8AC3E}">
        <p14:creationId xmlns:p14="http://schemas.microsoft.com/office/powerpoint/2010/main" val="2703468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prstClr val="black"/>
                </a:solidFill>
              </a:rPr>
              <a:t>Statistics and the Independence </a:t>
            </a:r>
            <a:r>
              <a:rPr lang="en-US" sz="4000" dirty="0" smtClean="0">
                <a:solidFill>
                  <a:prstClr val="black"/>
                </a:solidFill>
              </a:rPr>
              <a:t>Struggle (3)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This use of statistics on poverty and wellbeing meshed with another tendency in Britain itself.</a:t>
            </a:r>
          </a:p>
          <a:p>
            <a:r>
              <a:rPr lang="en-US" dirty="0" smtClean="0"/>
              <a:t>Statistics were of great importance to the great Victorian reformers, and became of even greater importance in the early years of the twentieth century. There was a belief that if the true state of affairs on poverty could be demonstrated empirically, then reform would follow.</a:t>
            </a:r>
          </a:p>
          <a:p>
            <a:r>
              <a:rPr lang="en-US" dirty="0" smtClean="0"/>
              <a:t>Thus </a:t>
            </a:r>
            <a:r>
              <a:rPr lang="en-US" dirty="0" err="1" smtClean="0"/>
              <a:t>Seebohm</a:t>
            </a:r>
            <a:r>
              <a:rPr lang="en-US" dirty="0" smtClean="0"/>
              <a:t> Rowntree’s study of poverty in the British city of York in 1900, which conducted a household survey and compared consumption to a poverty line, was not just analytical in purpose—it was also deeply political.</a:t>
            </a:r>
            <a:endParaRPr lang="en-US" dirty="0"/>
          </a:p>
        </p:txBody>
      </p:sp>
    </p:spTree>
    <p:extLst>
      <p:ext uri="{BB962C8B-B14F-4D97-AF65-F5344CB8AC3E}">
        <p14:creationId xmlns:p14="http://schemas.microsoft.com/office/powerpoint/2010/main" val="3690937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Statistics and the Independence </a:t>
            </a:r>
            <a:r>
              <a:rPr lang="en-US" sz="3600" dirty="0" smtClean="0">
                <a:solidFill>
                  <a:prstClr val="black"/>
                </a:solidFill>
              </a:rPr>
              <a:t>Struggle (4)</a:t>
            </a:r>
            <a:endParaRPr lang="en-US" dirty="0"/>
          </a:p>
        </p:txBody>
      </p:sp>
      <p:sp>
        <p:nvSpPr>
          <p:cNvPr id="3" name="Content Placeholder 2"/>
          <p:cNvSpPr>
            <a:spLocks noGrp="1"/>
          </p:cNvSpPr>
          <p:nvPr>
            <p:ph idx="1"/>
          </p:nvPr>
        </p:nvSpPr>
        <p:spPr/>
        <p:txBody>
          <a:bodyPr/>
          <a:lstStyle/>
          <a:p>
            <a:r>
              <a:rPr lang="en-US" dirty="0" smtClean="0"/>
              <a:t>This empirical tradition was also a hallmark of the Fabian socialists who came to prominence as the 19</a:t>
            </a:r>
            <a:r>
              <a:rPr lang="en-US" baseline="30000" dirty="0" smtClean="0"/>
              <a:t>th</a:t>
            </a:r>
            <a:r>
              <a:rPr lang="en-US" dirty="0" smtClean="0"/>
              <a:t> century turned into the twentieth century.</a:t>
            </a:r>
          </a:p>
          <a:p>
            <a:r>
              <a:rPr lang="en-US" dirty="0" smtClean="0"/>
              <a:t>Perhaps the best marker of this trajectory was the founding of the London School of Economics in 1895 by those two Fabian socialists Sidney and Beatrice Webb.  </a:t>
            </a:r>
            <a:endParaRPr lang="en-US" dirty="0"/>
          </a:p>
        </p:txBody>
      </p:sp>
    </p:spTree>
    <p:extLst>
      <p:ext uri="{BB962C8B-B14F-4D97-AF65-F5344CB8AC3E}">
        <p14:creationId xmlns:p14="http://schemas.microsoft.com/office/powerpoint/2010/main" val="2592957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Introduction</a:t>
            </a:r>
          </a:p>
          <a:p>
            <a:r>
              <a:rPr lang="en-US" dirty="0" smtClean="0"/>
              <a:t>Statistics and Colonial Rule</a:t>
            </a:r>
          </a:p>
          <a:p>
            <a:r>
              <a:rPr lang="en-US" dirty="0" smtClean="0"/>
              <a:t>Statistics and the Independence Struggle</a:t>
            </a:r>
          </a:p>
          <a:p>
            <a:r>
              <a:rPr lang="en-US" dirty="0" smtClean="0"/>
              <a:t>Statistics and Inclusive Governance</a:t>
            </a:r>
          </a:p>
          <a:p>
            <a:r>
              <a:rPr lang="en-US" dirty="0" smtClean="0"/>
              <a:t>Supplement A: Survey Recall Loss and Poverty</a:t>
            </a:r>
          </a:p>
          <a:p>
            <a:r>
              <a:rPr lang="en-US" dirty="0" smtClean="0"/>
              <a:t>Supplement B: Intra-household Inequality</a:t>
            </a:r>
          </a:p>
          <a:p>
            <a:r>
              <a:rPr lang="en-US" dirty="0" smtClean="0"/>
              <a:t>Supplement C: </a:t>
            </a:r>
            <a:r>
              <a:rPr lang="en-US" dirty="0"/>
              <a:t>SDGs and NSO Budgets </a:t>
            </a:r>
            <a:endParaRPr lang="en-US" dirty="0" smtClean="0"/>
          </a:p>
          <a:p>
            <a:r>
              <a:rPr lang="en-US" dirty="0" smtClean="0"/>
              <a:t>Supplement D: </a:t>
            </a:r>
            <a:r>
              <a:rPr lang="en-US" dirty="0"/>
              <a:t>SDGs and Global </a:t>
            </a:r>
            <a:r>
              <a:rPr lang="en-US" dirty="0" smtClean="0"/>
              <a:t>Statistics</a:t>
            </a:r>
          </a:p>
          <a:p>
            <a:r>
              <a:rPr lang="en-US" dirty="0" smtClean="0"/>
              <a:t>Conclusion</a:t>
            </a:r>
            <a:endParaRPr lang="en-US" dirty="0"/>
          </a:p>
        </p:txBody>
      </p:sp>
    </p:spTree>
    <p:extLst>
      <p:ext uri="{BB962C8B-B14F-4D97-AF65-F5344CB8AC3E}">
        <p14:creationId xmlns:p14="http://schemas.microsoft.com/office/powerpoint/2010/main" val="3015978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prstClr val="black"/>
                </a:solidFill>
              </a:rPr>
              <a:t>Statistics and the Independence </a:t>
            </a:r>
            <a:r>
              <a:rPr lang="en-US" sz="4000" dirty="0" smtClean="0">
                <a:solidFill>
                  <a:prstClr val="black"/>
                </a:solidFill>
              </a:rPr>
              <a:t>Struggle (5)</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And of course many of the leaders of the Indian independence struggle studied in Britain at exactly this time in history, most famously Jawaharlal Nehru who led the struggle with Mahatma Gandhi and went on to become India’s first Prime Minister. Nehru studied in Cambridge 1907-1910.</a:t>
            </a:r>
          </a:p>
          <a:p>
            <a:r>
              <a:rPr lang="en-US" dirty="0" smtClean="0"/>
              <a:t>Another person worth noting in this story is P.C. </a:t>
            </a:r>
            <a:r>
              <a:rPr lang="en-US" dirty="0" err="1" smtClean="0"/>
              <a:t>Mahalanobis</a:t>
            </a:r>
            <a:r>
              <a:rPr lang="en-US" dirty="0" smtClean="0"/>
              <a:t>, who studied at Cambridge 1913-16. </a:t>
            </a:r>
            <a:r>
              <a:rPr lang="en-US" dirty="0" err="1" smtClean="0"/>
              <a:t>Mahalanobis</a:t>
            </a:r>
            <a:r>
              <a:rPr lang="en-US" dirty="0" smtClean="0"/>
              <a:t> returned to India and set up The Statistical Laboratory in Calcutta, which later became the Indian Statistical Institute.</a:t>
            </a:r>
          </a:p>
        </p:txBody>
      </p:sp>
    </p:spTree>
    <p:extLst>
      <p:ext uri="{BB962C8B-B14F-4D97-AF65-F5344CB8AC3E}">
        <p14:creationId xmlns:p14="http://schemas.microsoft.com/office/powerpoint/2010/main" val="692825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Statistics and the Independence </a:t>
            </a:r>
            <a:r>
              <a:rPr lang="en-US" sz="3600" dirty="0" smtClean="0">
                <a:solidFill>
                  <a:prstClr val="black"/>
                </a:solidFill>
              </a:rPr>
              <a:t>Struggle (6)</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National Planning Committee of the Indian National Congress, headed by Nehru, produced a report in 1936, which was referred to by Nehru in his book Discovery of India:</a:t>
            </a:r>
          </a:p>
          <a:p>
            <a:r>
              <a:rPr lang="en-US" dirty="0"/>
              <a:t>“there was lack </a:t>
            </a:r>
            <a:r>
              <a:rPr lang="en-US" dirty="0" smtClean="0"/>
              <a:t>of food</a:t>
            </a:r>
            <a:r>
              <a:rPr lang="en-US" dirty="0"/>
              <a:t>, of clothing, of housing and of every other essential requirement of </a:t>
            </a:r>
            <a:r>
              <a:rPr lang="en-US" dirty="0" smtClean="0"/>
              <a:t>human existence” and independence was needed “to ensure </a:t>
            </a:r>
            <a:r>
              <a:rPr lang="en-US" dirty="0"/>
              <a:t>an adequate standard of living </a:t>
            </a:r>
            <a:r>
              <a:rPr lang="en-US" dirty="0" smtClean="0"/>
              <a:t>for the </a:t>
            </a:r>
            <a:r>
              <a:rPr lang="en-US" dirty="0"/>
              <a:t>masses, in other words, to get rid of the appalling poverty of the </a:t>
            </a:r>
            <a:r>
              <a:rPr lang="en-US" dirty="0" smtClean="0"/>
              <a:t>people.”</a:t>
            </a:r>
          </a:p>
          <a:p>
            <a:r>
              <a:rPr lang="en-US" dirty="0" smtClean="0"/>
              <a:t>Nehru wrote these words in prison, having been put there by the British authorities for his role in the Quit India movement of 1942.</a:t>
            </a:r>
          </a:p>
          <a:p>
            <a:endParaRPr lang="en-US" dirty="0"/>
          </a:p>
        </p:txBody>
      </p:sp>
    </p:spTree>
    <p:extLst>
      <p:ext uri="{BB962C8B-B14F-4D97-AF65-F5344CB8AC3E}">
        <p14:creationId xmlns:p14="http://schemas.microsoft.com/office/powerpoint/2010/main" val="3326534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prstClr val="black"/>
                </a:solidFill>
              </a:rPr>
              <a:t>Statistics and the Independence </a:t>
            </a:r>
            <a:r>
              <a:rPr lang="en-US" sz="4000" dirty="0" smtClean="0">
                <a:solidFill>
                  <a:prstClr val="black"/>
                </a:solidFill>
              </a:rPr>
              <a:t>Struggle (7)</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 it can safely be said that at independence in 1947, India had a set of political and technical leaders who had seen the value of statistics, particularly statistics on the wellbeing of households and individuals, in the independence struggle itself.</a:t>
            </a:r>
          </a:p>
          <a:p>
            <a:r>
              <a:rPr lang="en-US" dirty="0" smtClean="0"/>
              <a:t>And since independence was meant to advance the wellbeing of citizens, it is not surprising that such statistics continued to be important in India after independence.</a:t>
            </a:r>
            <a:endParaRPr lang="en-US" dirty="0"/>
          </a:p>
        </p:txBody>
      </p:sp>
    </p:spTree>
    <p:extLst>
      <p:ext uri="{BB962C8B-B14F-4D97-AF65-F5344CB8AC3E}">
        <p14:creationId xmlns:p14="http://schemas.microsoft.com/office/powerpoint/2010/main" val="344277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prstClr val="black"/>
                </a:solidFill>
              </a:rPr>
              <a:t>Statistics for Inclusive Governance (1)</a:t>
            </a:r>
            <a:endParaRPr lang="en-US" dirty="0"/>
          </a:p>
        </p:txBody>
      </p:sp>
      <p:sp>
        <p:nvSpPr>
          <p:cNvPr id="3" name="Content Placeholder 2"/>
          <p:cNvSpPr>
            <a:spLocks noGrp="1"/>
          </p:cNvSpPr>
          <p:nvPr>
            <p:ph idx="1"/>
          </p:nvPr>
        </p:nvSpPr>
        <p:spPr/>
        <p:txBody>
          <a:bodyPr>
            <a:normAutofit/>
          </a:bodyPr>
          <a:lstStyle/>
          <a:p>
            <a:r>
              <a:rPr lang="en-US" dirty="0" smtClean="0"/>
              <a:t>The story of Indian statistics after independence in 1947 is quite involved, covering many dimensions, and is intimately linked to the strategies of development.</a:t>
            </a:r>
          </a:p>
          <a:p>
            <a:r>
              <a:rPr lang="en-US" dirty="0" smtClean="0"/>
              <a:t>From a very early stage, household surveys played a crucial role alongside conventional national accounts statistics.</a:t>
            </a:r>
          </a:p>
        </p:txBody>
      </p:sp>
    </p:spTree>
    <p:extLst>
      <p:ext uri="{BB962C8B-B14F-4D97-AF65-F5344CB8AC3E}">
        <p14:creationId xmlns:p14="http://schemas.microsoft.com/office/powerpoint/2010/main" val="3546201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prstClr val="black"/>
                </a:solidFill>
              </a:rPr>
              <a:t>Statistics for Inclusive </a:t>
            </a:r>
            <a:r>
              <a:rPr lang="en-US" sz="4000" dirty="0" smtClean="0">
                <a:solidFill>
                  <a:prstClr val="black"/>
                </a:solidFill>
              </a:rPr>
              <a:t>Governance (2)</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3000" dirty="0">
                <a:solidFill>
                  <a:prstClr val="black"/>
                </a:solidFill>
              </a:rPr>
              <a:t>The Indian National Sample Survey (NSS) was started in 1950, three years after </a:t>
            </a:r>
            <a:r>
              <a:rPr lang="en-US" sz="3000" dirty="0" smtClean="0">
                <a:solidFill>
                  <a:prstClr val="black"/>
                </a:solidFill>
              </a:rPr>
              <a:t>independence.</a:t>
            </a:r>
          </a:p>
          <a:p>
            <a:pPr lvl="0"/>
            <a:r>
              <a:rPr lang="en-US" sz="3000" dirty="0" smtClean="0">
                <a:solidFill>
                  <a:prstClr val="black"/>
                </a:solidFill>
              </a:rPr>
              <a:t>It was run out of the Indian Statistical Institute, which was headed by none other than P.C. </a:t>
            </a:r>
            <a:r>
              <a:rPr lang="en-US" sz="3000" dirty="0" err="1" smtClean="0">
                <a:solidFill>
                  <a:prstClr val="black"/>
                </a:solidFill>
              </a:rPr>
              <a:t>Mahalanobis</a:t>
            </a:r>
            <a:r>
              <a:rPr lang="en-US" sz="3000" dirty="0" smtClean="0">
                <a:solidFill>
                  <a:prstClr val="black"/>
                </a:solidFill>
              </a:rPr>
              <a:t>.</a:t>
            </a:r>
          </a:p>
          <a:p>
            <a:pPr lvl="0"/>
            <a:r>
              <a:rPr lang="en-US" sz="3000" dirty="0" err="1" smtClean="0">
                <a:solidFill>
                  <a:prstClr val="black"/>
                </a:solidFill>
              </a:rPr>
              <a:t>Mahalanobis</a:t>
            </a:r>
            <a:r>
              <a:rPr lang="en-US" sz="3000" dirty="0" smtClean="0">
                <a:solidFill>
                  <a:prstClr val="black"/>
                </a:solidFill>
              </a:rPr>
              <a:t> was also responsible for the models behind the first two five year plans (1951-56 and 1956-61). These plans were dominated by the thinking of the Soviet Union model of industrialization, with income distribution not being paid much attention.</a:t>
            </a:r>
            <a:endParaRPr lang="en-US" sz="3000" dirty="0">
              <a:solidFill>
                <a:prstClr val="black"/>
              </a:solidFill>
            </a:endParaRPr>
          </a:p>
          <a:p>
            <a:endParaRPr lang="en-US" dirty="0"/>
          </a:p>
        </p:txBody>
      </p:sp>
    </p:spTree>
    <p:extLst>
      <p:ext uri="{BB962C8B-B14F-4D97-AF65-F5344CB8AC3E}">
        <p14:creationId xmlns:p14="http://schemas.microsoft.com/office/powerpoint/2010/main" val="3783882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black"/>
                </a:solidFill>
              </a:rPr>
              <a:t>Statistics for Inclusive </a:t>
            </a:r>
            <a:r>
              <a:rPr lang="en-US" sz="4000" dirty="0" smtClean="0">
                <a:solidFill>
                  <a:prstClr val="black"/>
                </a:solidFill>
              </a:rPr>
              <a:t>Governance (3)</a:t>
            </a:r>
            <a:endParaRPr lang="en-US" dirty="0"/>
          </a:p>
        </p:txBody>
      </p:sp>
      <p:sp>
        <p:nvSpPr>
          <p:cNvPr id="3" name="Content Placeholder 2"/>
          <p:cNvSpPr>
            <a:spLocks noGrp="1"/>
          </p:cNvSpPr>
          <p:nvPr>
            <p:ph idx="1"/>
          </p:nvPr>
        </p:nvSpPr>
        <p:spPr/>
        <p:txBody>
          <a:bodyPr>
            <a:normAutofit lnSpcReduction="10000"/>
          </a:bodyPr>
          <a:lstStyle/>
          <a:p>
            <a:r>
              <a:rPr lang="en-US" dirty="0" smtClean="0"/>
              <a:t>By the time of the Third Plan (1961-66) distributional questions had come to the fore and with it the National Sample Surveys also became important, especially in providing estimates of poverty.</a:t>
            </a:r>
          </a:p>
          <a:p>
            <a:r>
              <a:rPr lang="en-US" dirty="0" smtClean="0"/>
              <a:t>The </a:t>
            </a:r>
            <a:r>
              <a:rPr lang="en-US" dirty="0"/>
              <a:t>I</a:t>
            </a:r>
            <a:r>
              <a:rPr lang="en-US" dirty="0" smtClean="0"/>
              <a:t>ndian poverty line was established in 1962 and ever since then the poverty line and poverty measures, their levels and trends, have dominated Indian policy discourse.</a:t>
            </a:r>
            <a:endParaRPr lang="en-US" dirty="0"/>
          </a:p>
        </p:txBody>
      </p:sp>
    </p:spTree>
    <p:extLst>
      <p:ext uri="{BB962C8B-B14F-4D97-AF65-F5344CB8AC3E}">
        <p14:creationId xmlns:p14="http://schemas.microsoft.com/office/powerpoint/2010/main" val="3126812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black"/>
                </a:solidFill>
              </a:rPr>
              <a:t>Statistics for Inclusive </a:t>
            </a:r>
            <a:r>
              <a:rPr lang="en-US" sz="4000" dirty="0" smtClean="0">
                <a:solidFill>
                  <a:prstClr val="black"/>
                </a:solidFill>
              </a:rPr>
              <a:t>Governance (4)</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Indian experience shows that poverty data and how they are generated is not simply a technical matter. It is deeply political. </a:t>
            </a:r>
          </a:p>
          <a:p>
            <a:r>
              <a:rPr lang="en-US" dirty="0" smtClean="0"/>
              <a:t>As Winston Churchill famously said:</a:t>
            </a:r>
          </a:p>
          <a:p>
            <a:pPr lvl="1"/>
            <a:r>
              <a:rPr lang="en-US" dirty="0" smtClean="0"/>
              <a:t>“The </a:t>
            </a:r>
            <a:r>
              <a:rPr lang="en-US" dirty="0"/>
              <a:t>first lesson that you must learn is, when I call for statistics about the rate of infant mortality, what I want is proof that fewer babies died when I was Prime Minister than when anyone else was Prime Minister. That is a political statistic</a:t>
            </a:r>
            <a:r>
              <a:rPr lang="en-US" dirty="0" smtClean="0"/>
              <a:t>.”</a:t>
            </a:r>
          </a:p>
          <a:p>
            <a:pPr lvl="0"/>
            <a:r>
              <a:rPr lang="en-US" sz="2700" dirty="0" smtClean="0">
                <a:solidFill>
                  <a:prstClr val="black"/>
                </a:solidFill>
              </a:rPr>
              <a:t>As already noted, Keynes also faced “requests” from his superiors on the Material and Moral Progress Report.</a:t>
            </a:r>
            <a:endParaRPr lang="en-US" dirty="0"/>
          </a:p>
        </p:txBody>
      </p:sp>
    </p:spTree>
    <p:extLst>
      <p:ext uri="{BB962C8B-B14F-4D97-AF65-F5344CB8AC3E}">
        <p14:creationId xmlns:p14="http://schemas.microsoft.com/office/powerpoint/2010/main" val="901797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black"/>
                </a:solidFill>
              </a:rPr>
              <a:t>Statistics for Inclusive </a:t>
            </a:r>
            <a:r>
              <a:rPr lang="en-US" sz="4000" dirty="0" smtClean="0">
                <a:solidFill>
                  <a:prstClr val="black"/>
                </a:solidFill>
              </a:rPr>
              <a:t>Governance (5)</a:t>
            </a:r>
            <a:endParaRPr lang="en-US" dirty="0"/>
          </a:p>
        </p:txBody>
      </p:sp>
      <p:sp>
        <p:nvSpPr>
          <p:cNvPr id="3" name="Content Placeholder 2"/>
          <p:cNvSpPr>
            <a:spLocks noGrp="1"/>
          </p:cNvSpPr>
          <p:nvPr>
            <p:ph idx="1"/>
          </p:nvPr>
        </p:nvSpPr>
        <p:spPr/>
        <p:txBody>
          <a:bodyPr/>
          <a:lstStyle/>
          <a:p>
            <a:r>
              <a:rPr lang="en-US" dirty="0" smtClean="0"/>
              <a:t>There are many examples of how the official statistics play into poverty estimates, and thus affect debates on policies and governance.</a:t>
            </a:r>
          </a:p>
          <a:p>
            <a:r>
              <a:rPr lang="en-US" dirty="0" smtClean="0"/>
              <a:t>For example, poverty statistics and Center-State fiscal allocations.</a:t>
            </a:r>
          </a:p>
          <a:p>
            <a:r>
              <a:rPr lang="en-US" dirty="0"/>
              <a:t>W</a:t>
            </a:r>
            <a:r>
              <a:rPr lang="en-US" dirty="0" smtClean="0"/>
              <a:t>hat should be clear is that statistics are not apolitical.</a:t>
            </a:r>
            <a:endParaRPr lang="en-US" dirty="0"/>
          </a:p>
        </p:txBody>
      </p:sp>
    </p:spTree>
    <p:extLst>
      <p:ext uri="{BB962C8B-B14F-4D97-AF65-F5344CB8AC3E}">
        <p14:creationId xmlns:p14="http://schemas.microsoft.com/office/powerpoint/2010/main" val="26442560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prstClr val="black"/>
                </a:solidFill>
              </a:rPr>
              <a:t>Statistics for Inclusive Governance </a:t>
            </a:r>
            <a:r>
              <a:rPr lang="en-US" dirty="0" smtClean="0">
                <a:solidFill>
                  <a:prstClr val="black"/>
                </a:solidFill>
              </a:rPr>
              <a:t>(6)</a:t>
            </a:r>
            <a:endParaRPr lang="en-US" dirty="0"/>
          </a:p>
        </p:txBody>
      </p:sp>
      <p:sp>
        <p:nvSpPr>
          <p:cNvPr id="3" name="Content Placeholder 2"/>
          <p:cNvSpPr>
            <a:spLocks noGrp="1"/>
          </p:cNvSpPr>
          <p:nvPr>
            <p:ph idx="1"/>
          </p:nvPr>
        </p:nvSpPr>
        <p:spPr/>
        <p:txBody>
          <a:bodyPr/>
          <a:lstStyle/>
          <a:p>
            <a:pPr lvl="0"/>
            <a:r>
              <a:rPr lang="en-US" sz="2700" dirty="0">
                <a:solidFill>
                  <a:prstClr val="black"/>
                </a:solidFill>
              </a:rPr>
              <a:t>In the Indian case, the big issue in the last quarter century has been whether the economic liberalization which started in 1991 led to a fall in poverty or not. This led to what some have called The Great Indian Poverty Debate</a:t>
            </a:r>
            <a:r>
              <a:rPr lang="en-US" sz="2700" dirty="0" smtClean="0">
                <a:solidFill>
                  <a:prstClr val="black"/>
                </a:solidFill>
              </a:rPr>
              <a:t>.</a:t>
            </a:r>
          </a:p>
          <a:p>
            <a:r>
              <a:rPr lang="en-US" sz="2800" dirty="0"/>
              <a:t>There are many dimensions to this debate, but there </a:t>
            </a:r>
            <a:r>
              <a:rPr lang="en-US" sz="2800" dirty="0" smtClean="0"/>
              <a:t>are two issues which illustrate </a:t>
            </a:r>
            <a:r>
              <a:rPr lang="en-US" sz="2800" dirty="0"/>
              <a:t>how seemingly arcane matters of questionnaire design can become important in the political economy of the poverty discourse.</a:t>
            </a:r>
          </a:p>
          <a:p>
            <a:pPr lvl="0"/>
            <a:endParaRPr lang="en-US" sz="2700" dirty="0" smtClean="0">
              <a:solidFill>
                <a:prstClr val="black"/>
              </a:solidFill>
            </a:endParaRPr>
          </a:p>
          <a:p>
            <a:endParaRPr lang="en-US" dirty="0"/>
          </a:p>
        </p:txBody>
      </p:sp>
    </p:spTree>
    <p:extLst>
      <p:ext uri="{BB962C8B-B14F-4D97-AF65-F5344CB8AC3E}">
        <p14:creationId xmlns:p14="http://schemas.microsoft.com/office/powerpoint/2010/main" val="2732384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prstClr val="black"/>
                </a:solidFill>
              </a:rPr>
              <a:t>Supplement A: Survey Recall Loss and Poverty (1)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Every consumption survey has to have a recall period—what period is the consumption question being asked about? 7 days? 30 days? 365 days? The issue is relevant because of the lumpiness of purchases, for example of durables. But it is also important because of “recall loss”. Typically, the flow rate of consumption recorded is lower the longer the recall period.</a:t>
            </a:r>
          </a:p>
          <a:p>
            <a:r>
              <a:rPr lang="en-US" dirty="0" smtClean="0"/>
              <a:t>For inter-temporal comparisons, clearly the recall period should be kept the same. The 1993-94 round of the NSS had a 30-day recall period for food expenditure. The 1999-2000 round included both a 30-day and a 7-day recall period in the same module to enable an estimate of recall loss. Comparing consumption aggregates from the 30-day recall period in the 1993-94 round and the 1999-2000 rounds, official publications claimed that poverty fell from 36% to 26% over this period.</a:t>
            </a:r>
            <a:endParaRPr lang="en-US" dirty="0"/>
          </a:p>
        </p:txBody>
      </p:sp>
    </p:spTree>
    <p:extLst>
      <p:ext uri="{BB962C8B-B14F-4D97-AF65-F5344CB8AC3E}">
        <p14:creationId xmlns:p14="http://schemas.microsoft.com/office/powerpoint/2010/main" val="3081327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dirty="0" smtClean="0"/>
              <a:t>(1)</a:t>
            </a:r>
            <a:endParaRPr lang="en-US" dirty="0"/>
          </a:p>
        </p:txBody>
      </p:sp>
      <p:sp>
        <p:nvSpPr>
          <p:cNvPr id="3" name="Content Placeholder 2"/>
          <p:cNvSpPr>
            <a:spLocks noGrp="1"/>
          </p:cNvSpPr>
          <p:nvPr>
            <p:ph idx="1"/>
          </p:nvPr>
        </p:nvSpPr>
        <p:spPr/>
        <p:txBody>
          <a:bodyPr>
            <a:normAutofit lnSpcReduction="10000"/>
          </a:bodyPr>
          <a:lstStyle/>
          <a:p>
            <a:r>
              <a:rPr lang="en-US" dirty="0" smtClean="0"/>
              <a:t>In this conference we will discuss many technical dimensions of statistics:</a:t>
            </a:r>
          </a:p>
          <a:p>
            <a:pPr lvl="1"/>
            <a:r>
              <a:rPr lang="en-US" dirty="0" smtClean="0"/>
              <a:t>design of household surveys, </a:t>
            </a:r>
          </a:p>
          <a:p>
            <a:pPr lvl="1"/>
            <a:r>
              <a:rPr lang="en-US" dirty="0" smtClean="0"/>
              <a:t>compatibility between household survey based aggregates and national accounts aggregates,</a:t>
            </a:r>
          </a:p>
          <a:p>
            <a:pPr lvl="1"/>
            <a:r>
              <a:rPr lang="en-US" dirty="0" smtClean="0"/>
              <a:t>measurement of informal activities,</a:t>
            </a:r>
          </a:p>
          <a:p>
            <a:pPr lvl="1"/>
            <a:r>
              <a:rPr lang="en-US" dirty="0" smtClean="0"/>
              <a:t>new technology and big data</a:t>
            </a:r>
          </a:p>
          <a:p>
            <a:pPr lvl="1"/>
            <a:r>
              <a:rPr lang="en-US" dirty="0"/>
              <a:t>r</a:t>
            </a:r>
            <a:r>
              <a:rPr lang="en-US" dirty="0" smtClean="0"/>
              <a:t>andomized control trials</a:t>
            </a:r>
          </a:p>
          <a:p>
            <a:pPr lvl="1"/>
            <a:r>
              <a:rPr lang="en-US" dirty="0" err="1"/>
              <a:t>e</a:t>
            </a:r>
            <a:r>
              <a:rPr lang="en-US" dirty="0" err="1" smtClean="0"/>
              <a:t>tc</a:t>
            </a:r>
            <a:r>
              <a:rPr lang="en-US" dirty="0" smtClean="0"/>
              <a:t> </a:t>
            </a:r>
            <a:r>
              <a:rPr lang="en-US" dirty="0" err="1" smtClean="0"/>
              <a:t>etc</a:t>
            </a:r>
            <a:endParaRPr lang="en-US" dirty="0" smtClean="0"/>
          </a:p>
          <a:p>
            <a:endParaRPr lang="en-US" dirty="0" smtClean="0"/>
          </a:p>
          <a:p>
            <a:endParaRPr lang="en-US" dirty="0"/>
          </a:p>
        </p:txBody>
      </p:sp>
    </p:spTree>
    <p:extLst>
      <p:ext uri="{BB962C8B-B14F-4D97-AF65-F5344CB8AC3E}">
        <p14:creationId xmlns:p14="http://schemas.microsoft.com/office/powerpoint/2010/main" val="18327609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prstClr val="black"/>
                </a:solidFill>
              </a:rPr>
              <a:t>Supplement A: Survey Recall Loss and Poverty </a:t>
            </a:r>
            <a:r>
              <a:rPr lang="en-US" dirty="0" smtClean="0">
                <a:solidFill>
                  <a:prstClr val="black"/>
                </a:solidFill>
              </a:rPr>
              <a:t>(2)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However, it was argued by many that the presence of the two recall periods together contaminated the 30 day recall period—individuals would tend to equalize flow rate across the two questions and thus the 30 day recall period flow rate was biased upwards. Thus consumption in 1999-00 was estimated artificially high, and thus poverty was estimated artificially low.</a:t>
            </a:r>
          </a:p>
          <a:p>
            <a:r>
              <a:rPr lang="en-US" dirty="0" smtClean="0"/>
              <a:t>Of course, the poverty comparison between 1993-94 and 1999-00 was not at all an innocent technical exercise. This was the period of liberalization, and a lot was at stake politically on whether poverty declined or not.</a:t>
            </a:r>
          </a:p>
          <a:p>
            <a:r>
              <a:rPr lang="en-US" dirty="0" smtClean="0"/>
              <a:t>The best description of the outcome of the debate is as a stalemate. Neither side “won”, and we had to wait for the next major round of the NSS for the poverty debate to resume with confidence in the data.</a:t>
            </a:r>
            <a:endParaRPr lang="en-US" dirty="0"/>
          </a:p>
        </p:txBody>
      </p:sp>
    </p:spTree>
    <p:extLst>
      <p:ext uri="{BB962C8B-B14F-4D97-AF65-F5344CB8AC3E}">
        <p14:creationId xmlns:p14="http://schemas.microsoft.com/office/powerpoint/2010/main" val="6102306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Supplement B: Intra-household Inequality (1)</a:t>
            </a:r>
            <a:endParaRPr lang="en-US" dirty="0"/>
          </a:p>
        </p:txBody>
      </p:sp>
      <p:sp>
        <p:nvSpPr>
          <p:cNvPr id="3" name="Content Placeholder 2"/>
          <p:cNvSpPr>
            <a:spLocks noGrp="1"/>
          </p:cNvSpPr>
          <p:nvPr>
            <p:ph idx="1"/>
          </p:nvPr>
        </p:nvSpPr>
        <p:spPr/>
        <p:txBody>
          <a:bodyPr>
            <a:normAutofit/>
          </a:bodyPr>
          <a:lstStyle/>
          <a:p>
            <a:r>
              <a:rPr lang="en-US" dirty="0" smtClean="0"/>
              <a:t>Our standard headline measures of poverty and inequality are understated because, by design, they suppress intra-household inequality.</a:t>
            </a:r>
          </a:p>
          <a:p>
            <a:r>
              <a:rPr lang="en-US" dirty="0" smtClean="0"/>
              <a:t>There are very few studies of the quantitative magnitude of this mismeasurement, but a 30% error is not an unreasonable estimate (Kanbur, 2016)</a:t>
            </a:r>
          </a:p>
          <a:p>
            <a:pPr marL="0" indent="0">
              <a:buNone/>
            </a:pPr>
            <a:endParaRPr lang="en-US" dirty="0"/>
          </a:p>
        </p:txBody>
      </p:sp>
    </p:spTree>
    <p:extLst>
      <p:ext uri="{BB962C8B-B14F-4D97-AF65-F5344CB8AC3E}">
        <p14:creationId xmlns:p14="http://schemas.microsoft.com/office/powerpoint/2010/main" val="22240310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Supplement B: Intra-household Inequality </a:t>
            </a:r>
            <a:r>
              <a:rPr lang="en-US" dirty="0" smtClean="0"/>
              <a:t>(2)</a:t>
            </a:r>
            <a:endParaRPr lang="en-US" dirty="0"/>
          </a:p>
        </p:txBody>
      </p:sp>
      <p:sp>
        <p:nvSpPr>
          <p:cNvPr id="3" name="Content Placeholder 2"/>
          <p:cNvSpPr>
            <a:spLocks noGrp="1"/>
          </p:cNvSpPr>
          <p:nvPr>
            <p:ph idx="1"/>
          </p:nvPr>
        </p:nvSpPr>
        <p:spPr/>
        <p:txBody>
          <a:bodyPr>
            <a:normAutofit lnSpcReduction="10000"/>
          </a:bodyPr>
          <a:lstStyle/>
          <a:p>
            <a:r>
              <a:rPr lang="en-US" dirty="0" smtClean="0"/>
              <a:t>Furthermore, an understatement of inequality leads to an overstatement of the growth elasticity of poverty reduction—an over optimism on the impact of growth on poverty reduction.</a:t>
            </a:r>
          </a:p>
          <a:p>
            <a:r>
              <a:rPr lang="en-US" dirty="0" smtClean="0"/>
              <a:t>The issue of missing intra-household inequality is surely one of the biggest problems with our household survey based headline measures of poverty and inequality.</a:t>
            </a:r>
            <a:endParaRPr lang="en-US" dirty="0"/>
          </a:p>
        </p:txBody>
      </p:sp>
    </p:spTree>
    <p:extLst>
      <p:ext uri="{BB962C8B-B14F-4D97-AF65-F5344CB8AC3E}">
        <p14:creationId xmlns:p14="http://schemas.microsoft.com/office/powerpoint/2010/main" val="4580230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Supplement B: Intra-household Inequality </a:t>
            </a:r>
            <a:r>
              <a:rPr lang="en-US" dirty="0" smtClean="0"/>
              <a:t>(3)</a:t>
            </a:r>
            <a:endParaRPr lang="en-US" dirty="0"/>
          </a:p>
        </p:txBody>
      </p:sp>
      <p:sp>
        <p:nvSpPr>
          <p:cNvPr id="3" name="Content Placeholder 2"/>
          <p:cNvSpPr>
            <a:spLocks noGrp="1"/>
          </p:cNvSpPr>
          <p:nvPr>
            <p:ph idx="1"/>
          </p:nvPr>
        </p:nvSpPr>
        <p:spPr/>
        <p:txBody>
          <a:bodyPr/>
          <a:lstStyle/>
          <a:p>
            <a:r>
              <a:rPr lang="en-US" dirty="0" smtClean="0"/>
              <a:t>What to do?</a:t>
            </a:r>
          </a:p>
          <a:p>
            <a:r>
              <a:rPr lang="en-US" dirty="0" smtClean="0"/>
              <a:t>Too much to expect that national sample surveys will collect individual level consumption data.</a:t>
            </a:r>
          </a:p>
          <a:p>
            <a:r>
              <a:rPr lang="en-US" dirty="0" smtClean="0"/>
              <a:t>What we need is a concerted program of smaller scale specialist surveys which begin to build an evidence base on the quantitative magnitude of the </a:t>
            </a:r>
            <a:r>
              <a:rPr lang="en-US" dirty="0" err="1" smtClean="0"/>
              <a:t>mis</a:t>
            </a:r>
            <a:r>
              <a:rPr lang="en-US" dirty="0" smtClean="0"/>
              <a:t>-measurement.</a:t>
            </a:r>
            <a:endParaRPr lang="en-US" dirty="0"/>
          </a:p>
        </p:txBody>
      </p:sp>
    </p:spTree>
    <p:extLst>
      <p:ext uri="{BB962C8B-B14F-4D97-AF65-F5344CB8AC3E}">
        <p14:creationId xmlns:p14="http://schemas.microsoft.com/office/powerpoint/2010/main" val="4828525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Supplement C: SDGs and NSO Budgets (1)</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The SDG process, and the specification of goals in quantitative terms, has brought statistics to the fore.</a:t>
            </a:r>
          </a:p>
          <a:p>
            <a:r>
              <a:rPr lang="en-US" dirty="0" smtClean="0"/>
              <a:t>But it also raises two sets of issues, one of which has been present historically, the other of which is of more recent vintage.</a:t>
            </a:r>
          </a:p>
          <a:p>
            <a:r>
              <a:rPr lang="en-US" dirty="0" smtClean="0"/>
              <a:t>These issues are treated in a recent paper by Ravi Kanbur, Ebrahim Patel and Joseph Stiglitz (March, 2016).</a:t>
            </a:r>
            <a:endParaRPr lang="en-US" dirty="0"/>
          </a:p>
        </p:txBody>
      </p:sp>
    </p:spTree>
    <p:extLst>
      <p:ext uri="{BB962C8B-B14F-4D97-AF65-F5344CB8AC3E}">
        <p14:creationId xmlns:p14="http://schemas.microsoft.com/office/powerpoint/2010/main" val="14619138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Supplement </a:t>
            </a:r>
            <a:r>
              <a:rPr lang="en-US" sz="3200" dirty="0" smtClean="0">
                <a:solidFill>
                  <a:prstClr val="black"/>
                </a:solidFill>
              </a:rPr>
              <a:t>C: </a:t>
            </a:r>
            <a:r>
              <a:rPr lang="en-US" sz="3200" dirty="0">
                <a:solidFill>
                  <a:prstClr val="black"/>
                </a:solidFill>
              </a:rPr>
              <a:t>SDGs and NSO </a:t>
            </a:r>
            <a:r>
              <a:rPr lang="en-US" sz="3200" dirty="0" smtClean="0">
                <a:solidFill>
                  <a:prstClr val="black"/>
                </a:solidFill>
              </a:rPr>
              <a:t>Budgets (2)</a:t>
            </a:r>
            <a:endParaRPr lang="en-US" dirty="0"/>
          </a:p>
        </p:txBody>
      </p:sp>
      <p:sp>
        <p:nvSpPr>
          <p:cNvPr id="3" name="Content Placeholder 2"/>
          <p:cNvSpPr>
            <a:spLocks noGrp="1"/>
          </p:cNvSpPr>
          <p:nvPr>
            <p:ph idx="1"/>
          </p:nvPr>
        </p:nvSpPr>
        <p:spPr/>
        <p:txBody>
          <a:bodyPr/>
          <a:lstStyle/>
          <a:p>
            <a:r>
              <a:rPr lang="en-US" dirty="0" smtClean="0"/>
              <a:t>The issue which is present historically is the problem of what Winston Churchill called a “political statistic.”</a:t>
            </a:r>
          </a:p>
          <a:p>
            <a:r>
              <a:rPr lang="en-US" dirty="0" smtClean="0"/>
              <a:t>The independence and integrity of national statistical offices is central, and becomes even more important when a government is being evaluated globally against a set of quantitative criteria.</a:t>
            </a:r>
          </a:p>
          <a:p>
            <a:endParaRPr lang="en-US" dirty="0" smtClean="0"/>
          </a:p>
          <a:p>
            <a:endParaRPr lang="en-US" dirty="0"/>
          </a:p>
        </p:txBody>
      </p:sp>
    </p:spTree>
    <p:extLst>
      <p:ext uri="{BB962C8B-B14F-4D97-AF65-F5344CB8AC3E}">
        <p14:creationId xmlns:p14="http://schemas.microsoft.com/office/powerpoint/2010/main" val="4918354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Supplement </a:t>
            </a:r>
            <a:r>
              <a:rPr lang="en-US" dirty="0" smtClean="0"/>
              <a:t>C: </a:t>
            </a:r>
            <a:r>
              <a:rPr lang="en-US" dirty="0"/>
              <a:t>SDGs and NSO </a:t>
            </a:r>
            <a:r>
              <a:rPr lang="en-US" dirty="0" smtClean="0"/>
              <a:t>Budgets (3)</a:t>
            </a:r>
            <a:endParaRPr lang="en-US" dirty="0"/>
          </a:p>
        </p:txBody>
      </p:sp>
      <p:sp>
        <p:nvSpPr>
          <p:cNvPr id="3" name="Content Placeholder 2"/>
          <p:cNvSpPr>
            <a:spLocks noGrp="1"/>
          </p:cNvSpPr>
          <p:nvPr>
            <p:ph idx="1"/>
          </p:nvPr>
        </p:nvSpPr>
        <p:spPr/>
        <p:txBody>
          <a:bodyPr>
            <a:normAutofit lnSpcReduction="10000"/>
          </a:bodyPr>
          <a:lstStyle/>
          <a:p>
            <a:r>
              <a:rPr lang="en-US" dirty="0" smtClean="0"/>
              <a:t>Formal independence is clearly a good start. Many countries have statistical offices which are legally independent of the executive, with separate governing boards. In some countries, the independence of the statistical offices is enshrined in the constitution.</a:t>
            </a:r>
          </a:p>
          <a:p>
            <a:r>
              <a:rPr lang="en-US" dirty="0" smtClean="0"/>
              <a:t>However, formal independence is one thing. Having a budget to act independently is quite another.</a:t>
            </a:r>
          </a:p>
          <a:p>
            <a:endParaRPr lang="en-US" dirty="0"/>
          </a:p>
        </p:txBody>
      </p:sp>
    </p:spTree>
    <p:extLst>
      <p:ext uri="{BB962C8B-B14F-4D97-AF65-F5344CB8AC3E}">
        <p14:creationId xmlns:p14="http://schemas.microsoft.com/office/powerpoint/2010/main" val="19936538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Supplement </a:t>
            </a:r>
            <a:r>
              <a:rPr lang="en-US" dirty="0" smtClean="0"/>
              <a:t>C: </a:t>
            </a:r>
            <a:r>
              <a:rPr lang="en-US" dirty="0"/>
              <a:t>SDGs and NSO </a:t>
            </a:r>
            <a:r>
              <a:rPr lang="en-US" dirty="0" smtClean="0"/>
              <a:t>Budgets (4)</a:t>
            </a:r>
            <a:endParaRPr lang="en-US" dirty="0"/>
          </a:p>
        </p:txBody>
      </p:sp>
      <p:sp>
        <p:nvSpPr>
          <p:cNvPr id="3" name="Content Placeholder 2"/>
          <p:cNvSpPr>
            <a:spLocks noGrp="1"/>
          </p:cNvSpPr>
          <p:nvPr>
            <p:ph idx="1"/>
          </p:nvPr>
        </p:nvSpPr>
        <p:spPr/>
        <p:txBody>
          <a:bodyPr/>
          <a:lstStyle/>
          <a:p>
            <a:r>
              <a:rPr lang="en-US" dirty="0" smtClean="0"/>
              <a:t>Budgetary constraints are a key feature of all low income economies, and many middle income countries.</a:t>
            </a:r>
          </a:p>
          <a:p>
            <a:r>
              <a:rPr lang="en-US" dirty="0" smtClean="0"/>
              <a:t>As Rashad Cassim, now Deputy Governor of the Reserve Bank of South Africa and former Head of National Accounts at Statistics South Africa notes:</a:t>
            </a:r>
            <a:endParaRPr lang="en-US" dirty="0"/>
          </a:p>
        </p:txBody>
      </p:sp>
    </p:spTree>
    <p:extLst>
      <p:ext uri="{BB962C8B-B14F-4D97-AF65-F5344CB8AC3E}">
        <p14:creationId xmlns:p14="http://schemas.microsoft.com/office/powerpoint/2010/main" val="34970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Supplement </a:t>
            </a:r>
            <a:r>
              <a:rPr lang="en-US" dirty="0" smtClean="0"/>
              <a:t>C: </a:t>
            </a:r>
            <a:r>
              <a:rPr lang="en-US" dirty="0"/>
              <a:t>SDGs and NSO </a:t>
            </a:r>
            <a:r>
              <a:rPr lang="en-US" dirty="0" smtClean="0"/>
              <a:t>Budgets (5)</a:t>
            </a:r>
            <a:endParaRPr lang="en-US" dirty="0"/>
          </a:p>
        </p:txBody>
      </p:sp>
      <p:sp>
        <p:nvSpPr>
          <p:cNvPr id="3" name="Content Placeholder 2"/>
          <p:cNvSpPr>
            <a:spLocks noGrp="1"/>
          </p:cNvSpPr>
          <p:nvPr>
            <p:ph idx="1"/>
          </p:nvPr>
        </p:nvSpPr>
        <p:spPr/>
        <p:txBody>
          <a:bodyPr>
            <a:normAutofit fontScale="85000" lnSpcReduction="10000"/>
          </a:bodyPr>
          <a:lstStyle/>
          <a:p>
            <a:pPr marL="0" marR="0" indent="22860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“…getting GDP measures and its components right is not trivial and there are many challenges that a middle-income country like South Africa, let alone developing countries, face in getting a set of conventional economic indicators right</a:t>
            </a:r>
            <a:r>
              <a:rPr lang="en-US" dirty="0" smtClean="0">
                <a:latin typeface="Calibri" panose="020F0502020204030204" pitchFamily="34" charset="0"/>
                <a:ea typeface="Calibri" panose="020F0502020204030204" pitchFamily="34" charset="0"/>
                <a:cs typeface="Times New Roman" panose="02020603050405020304" pitchFamily="18" charset="0"/>
              </a:rPr>
              <a:t>…..[S]</a:t>
            </a:r>
            <a:r>
              <a:rPr lang="en-US" dirty="0" err="1" smtClean="0">
                <a:latin typeface="Calibri" panose="020F0502020204030204" pitchFamily="34" charset="0"/>
                <a:ea typeface="Calibri" panose="020F0502020204030204" pitchFamily="34" charset="0"/>
                <a:cs typeface="Times New Roman" panose="02020603050405020304" pitchFamily="18" charset="0"/>
              </a:rPr>
              <a:t>hould</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we gear up our statistical infrastructure to track as accurately as we can, the business cycle or sacrifice this for something else—like putting more resources into estimating the value added of the informal sector, conduct area sampling to better understand small enterprises?”</a:t>
            </a:r>
          </a:p>
          <a:p>
            <a:pPr marL="0" indent="0">
              <a:buNone/>
            </a:pPr>
            <a:endParaRPr lang="en-US" dirty="0"/>
          </a:p>
        </p:txBody>
      </p:sp>
    </p:spTree>
    <p:extLst>
      <p:ext uri="{BB962C8B-B14F-4D97-AF65-F5344CB8AC3E}">
        <p14:creationId xmlns:p14="http://schemas.microsoft.com/office/powerpoint/2010/main" val="2323233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Supplement </a:t>
            </a:r>
            <a:r>
              <a:rPr lang="en-US" dirty="0" smtClean="0"/>
              <a:t>C: </a:t>
            </a:r>
            <a:r>
              <a:rPr lang="en-US" dirty="0"/>
              <a:t>SDGs and NSO </a:t>
            </a:r>
            <a:r>
              <a:rPr lang="en-US" dirty="0" smtClean="0"/>
              <a:t>Budgets (6)</a:t>
            </a:r>
            <a:endParaRPr lang="en-US" dirty="0"/>
          </a:p>
        </p:txBody>
      </p:sp>
      <p:sp>
        <p:nvSpPr>
          <p:cNvPr id="3" name="Content Placeholder 2"/>
          <p:cNvSpPr>
            <a:spLocks noGrp="1"/>
          </p:cNvSpPr>
          <p:nvPr>
            <p:ph idx="1"/>
          </p:nvPr>
        </p:nvSpPr>
        <p:spPr/>
        <p:txBody>
          <a:bodyPr>
            <a:normAutofit lnSpcReduction="10000"/>
          </a:bodyPr>
          <a:lstStyle/>
          <a:p>
            <a:r>
              <a:rPr lang="en-US" dirty="0" smtClean="0"/>
              <a:t>And we are now moving to a situation where there is a dramatic increase in data that are indicated as being important—the hundreds of indicators which have emerged out of the SDG process so far.</a:t>
            </a:r>
          </a:p>
          <a:p>
            <a:r>
              <a:rPr lang="en-US" dirty="0" smtClean="0"/>
              <a:t>This increase in demands will only sharpen the tradeoffs faced by National Statistical Offices (NSOs), as they try to implement protocols their politicians have signed in global fora. </a:t>
            </a:r>
            <a:endParaRPr lang="en-US" dirty="0"/>
          </a:p>
        </p:txBody>
      </p:sp>
    </p:spTree>
    <p:extLst>
      <p:ext uri="{BB962C8B-B14F-4D97-AF65-F5344CB8AC3E}">
        <p14:creationId xmlns:p14="http://schemas.microsoft.com/office/powerpoint/2010/main" val="403518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dirty="0" smtClean="0"/>
              <a:t>(2)</a:t>
            </a:r>
            <a:endParaRPr lang="en-US" dirty="0"/>
          </a:p>
        </p:txBody>
      </p:sp>
      <p:sp>
        <p:nvSpPr>
          <p:cNvPr id="3" name="Content Placeholder 2"/>
          <p:cNvSpPr>
            <a:spLocks noGrp="1"/>
          </p:cNvSpPr>
          <p:nvPr>
            <p:ph idx="1"/>
          </p:nvPr>
        </p:nvSpPr>
        <p:spPr/>
        <p:txBody>
          <a:bodyPr>
            <a:normAutofit lnSpcReduction="10000"/>
          </a:bodyPr>
          <a:lstStyle/>
          <a:p>
            <a:r>
              <a:rPr lang="en-US" dirty="0" smtClean="0"/>
              <a:t>I suspect, however, that there will be little discussion from the perspective that statistics are fundamentally political in nature and in import.</a:t>
            </a:r>
          </a:p>
          <a:p>
            <a:r>
              <a:rPr lang="en-US" dirty="0" smtClean="0"/>
              <a:t>These political dimensions are often not mentioned in polite technical society.</a:t>
            </a:r>
          </a:p>
          <a:p>
            <a:r>
              <a:rPr lang="en-US" dirty="0" smtClean="0"/>
              <a:t>I thought I would start this conference by introducing the issue in a particular, historical, context.</a:t>
            </a:r>
            <a:endParaRPr lang="en-US" dirty="0"/>
          </a:p>
        </p:txBody>
      </p:sp>
    </p:spTree>
    <p:extLst>
      <p:ext uri="{BB962C8B-B14F-4D97-AF65-F5344CB8AC3E}">
        <p14:creationId xmlns:p14="http://schemas.microsoft.com/office/powerpoint/2010/main" val="28155800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Supplement </a:t>
            </a:r>
            <a:r>
              <a:rPr lang="en-US" dirty="0" smtClean="0"/>
              <a:t>C: </a:t>
            </a:r>
            <a:r>
              <a:rPr lang="en-US" dirty="0"/>
              <a:t>SDGs and NSO </a:t>
            </a:r>
            <a:r>
              <a:rPr lang="en-US" dirty="0" smtClean="0"/>
              <a:t>Budgets (7)</a:t>
            </a:r>
            <a:endParaRPr lang="en-US" dirty="0"/>
          </a:p>
        </p:txBody>
      </p:sp>
      <p:sp>
        <p:nvSpPr>
          <p:cNvPr id="3" name="Content Placeholder 2"/>
          <p:cNvSpPr>
            <a:spLocks noGrp="1"/>
          </p:cNvSpPr>
          <p:nvPr>
            <p:ph idx="1"/>
          </p:nvPr>
        </p:nvSpPr>
        <p:spPr/>
        <p:txBody>
          <a:bodyPr>
            <a:normAutofit fontScale="92500" lnSpcReduction="10000"/>
          </a:bodyPr>
          <a:lstStyle/>
          <a:p>
            <a:r>
              <a:rPr lang="en-US" dirty="0"/>
              <a:t>For many low income countries, these financing needs have driven their statistical offices into the hands of donors who have their own and often shifting priorities. </a:t>
            </a:r>
            <a:endParaRPr lang="en-US" dirty="0" smtClean="0"/>
          </a:p>
          <a:p>
            <a:r>
              <a:rPr lang="en-US" dirty="0" smtClean="0"/>
              <a:t>The </a:t>
            </a:r>
            <a:r>
              <a:rPr lang="en-US" dirty="0"/>
              <a:t>entire statistical system of some </a:t>
            </a:r>
            <a:r>
              <a:rPr lang="en-US" dirty="0" smtClean="0"/>
              <a:t>countries, so far as data on income distribution, poverty, and social dimensions such as health, is </a:t>
            </a:r>
            <a:r>
              <a:rPr lang="en-US" dirty="0"/>
              <a:t>geared to </a:t>
            </a:r>
            <a:r>
              <a:rPr lang="en-US" dirty="0" smtClean="0"/>
              <a:t>financing from donors, and the attendant influence of donors on the statistics they </a:t>
            </a:r>
            <a:r>
              <a:rPr lang="en-US" dirty="0"/>
              <a:t>wish to collect. </a:t>
            </a:r>
          </a:p>
          <a:p>
            <a:endParaRPr lang="en-US" dirty="0"/>
          </a:p>
        </p:txBody>
      </p:sp>
    </p:spTree>
    <p:extLst>
      <p:ext uri="{BB962C8B-B14F-4D97-AF65-F5344CB8AC3E}">
        <p14:creationId xmlns:p14="http://schemas.microsoft.com/office/powerpoint/2010/main" val="34084320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Supplement </a:t>
            </a:r>
            <a:r>
              <a:rPr lang="en-US" dirty="0" smtClean="0"/>
              <a:t>C: </a:t>
            </a:r>
            <a:r>
              <a:rPr lang="en-US" dirty="0"/>
              <a:t>SDGs and NSO </a:t>
            </a:r>
            <a:r>
              <a:rPr lang="en-US" dirty="0" smtClean="0"/>
              <a:t>Budgets (8)</a:t>
            </a:r>
            <a:endParaRPr lang="en-US" dirty="0"/>
          </a:p>
        </p:txBody>
      </p:sp>
      <p:sp>
        <p:nvSpPr>
          <p:cNvPr id="3" name="Content Placeholder 2"/>
          <p:cNvSpPr>
            <a:spLocks noGrp="1"/>
          </p:cNvSpPr>
          <p:nvPr>
            <p:ph idx="1"/>
          </p:nvPr>
        </p:nvSpPr>
        <p:spPr/>
        <p:txBody>
          <a:bodyPr/>
          <a:lstStyle/>
          <a:p>
            <a:r>
              <a:rPr lang="en-US" dirty="0" smtClean="0"/>
              <a:t>The challenge for donors is to provide financing for the increased needs without at the same time undermining the independence of NSOs.</a:t>
            </a:r>
          </a:p>
          <a:p>
            <a:r>
              <a:rPr lang="en-US" dirty="0" smtClean="0"/>
              <a:t>I look forward to the panel discussion on this at the conference.</a:t>
            </a:r>
            <a:endParaRPr lang="en-US" dirty="0"/>
          </a:p>
        </p:txBody>
      </p:sp>
    </p:spTree>
    <p:extLst>
      <p:ext uri="{BB962C8B-B14F-4D97-AF65-F5344CB8AC3E}">
        <p14:creationId xmlns:p14="http://schemas.microsoft.com/office/powerpoint/2010/main" val="11169109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Supplement D: SDGs and Global Statistics (1)</a:t>
            </a:r>
            <a:endParaRPr lang="en-US" dirty="0"/>
          </a:p>
        </p:txBody>
      </p:sp>
      <p:sp>
        <p:nvSpPr>
          <p:cNvPr id="3" name="Content Placeholder 2"/>
          <p:cNvSpPr>
            <a:spLocks noGrp="1"/>
          </p:cNvSpPr>
          <p:nvPr>
            <p:ph idx="1"/>
          </p:nvPr>
        </p:nvSpPr>
        <p:spPr/>
        <p:txBody>
          <a:bodyPr>
            <a:normAutofit fontScale="92500" lnSpcReduction="10000"/>
          </a:bodyPr>
          <a:lstStyle/>
          <a:p>
            <a:pPr marL="0" marR="0" indent="22860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 SDGs are goals developed at the global level, but their major import is seen to be at the national </a:t>
            </a:r>
            <a:r>
              <a:rPr lang="en-US" dirty="0" smtClean="0">
                <a:latin typeface="Calibri" panose="020F0502020204030204" pitchFamily="34" charset="0"/>
                <a:ea typeface="Calibri" panose="020F0502020204030204" pitchFamily="34" charset="0"/>
                <a:cs typeface="Times New Roman" panose="02020603050405020304" pitchFamily="18" charset="0"/>
              </a:rPr>
              <a:t>level. </a:t>
            </a:r>
          </a:p>
          <a:p>
            <a:pPr marL="0" marR="0" indent="228600">
              <a:lnSpc>
                <a:spcPct val="107000"/>
              </a:lnSpc>
              <a:spcBef>
                <a:spcPts val="0"/>
              </a:spcBef>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The </a:t>
            </a:r>
            <a:r>
              <a:rPr lang="en-US" dirty="0">
                <a:latin typeface="Calibri" panose="020F0502020204030204" pitchFamily="34" charset="0"/>
                <a:ea typeface="Calibri" panose="020F0502020204030204" pitchFamily="34" charset="0"/>
                <a:cs typeface="Times New Roman" panose="02020603050405020304" pitchFamily="18" charset="0"/>
              </a:rPr>
              <a:t>national discourse is of course central to the development process, but there are also uniquely global dimensions to key elements of the SDGs for which we have to take a perspective which goes beyond the national.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228600">
              <a:lnSpc>
                <a:spcPct val="107000"/>
              </a:lnSpc>
              <a:spcBef>
                <a:spcPts val="0"/>
              </a:spcBef>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One such example is global poverty.</a:t>
            </a:r>
            <a:endParaRPr lang="en-US" dirty="0"/>
          </a:p>
        </p:txBody>
      </p:sp>
    </p:spTree>
    <p:extLst>
      <p:ext uri="{BB962C8B-B14F-4D97-AF65-F5344CB8AC3E}">
        <p14:creationId xmlns:p14="http://schemas.microsoft.com/office/powerpoint/2010/main" val="21062337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Supplement </a:t>
            </a:r>
            <a:r>
              <a:rPr lang="en-US" dirty="0" smtClean="0"/>
              <a:t>D: </a:t>
            </a:r>
            <a:r>
              <a:rPr lang="en-US" dirty="0"/>
              <a:t>SDGs and Global </a:t>
            </a:r>
            <a:r>
              <a:rPr lang="en-US" dirty="0" smtClean="0"/>
              <a:t>Statistics (2)</a:t>
            </a:r>
            <a:endParaRPr lang="en-US" dirty="0"/>
          </a:p>
        </p:txBody>
      </p:sp>
      <p:sp>
        <p:nvSpPr>
          <p:cNvPr id="3" name="Content Placeholder 2"/>
          <p:cNvSpPr>
            <a:spLocks noGrp="1"/>
          </p:cNvSpPr>
          <p:nvPr>
            <p:ph idx="1"/>
          </p:nvPr>
        </p:nvSpPr>
        <p:spPr/>
        <p:txBody>
          <a:bodyPr>
            <a:norm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SDG 1.1, the first quantitative target of the first SDG is: “By 2030, eradicate extreme poverty for all people everywhere, currently measured as people living on less than $1.25 a day.”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r>
              <a:rPr lang="en-US" dirty="0" smtClean="0">
                <a:latin typeface="Calibri" panose="020F0502020204030204" pitchFamily="34" charset="0"/>
                <a:ea typeface="Calibri" panose="020F0502020204030204" pitchFamily="34" charset="0"/>
                <a:cs typeface="Times New Roman" panose="02020603050405020304" pitchFamily="18" charset="0"/>
              </a:rPr>
              <a:t>This </a:t>
            </a:r>
            <a:r>
              <a:rPr lang="en-US" dirty="0">
                <a:latin typeface="Calibri" panose="020F0502020204030204" pitchFamily="34" charset="0"/>
                <a:ea typeface="Calibri" panose="020F0502020204030204" pitchFamily="34" charset="0"/>
                <a:cs typeface="Times New Roman" panose="02020603050405020304" pitchFamily="18" charset="0"/>
              </a:rPr>
              <a:t>is also the first of the new “twin goals” of the World Bank.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36699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Supplement B: SDGs and Global </a:t>
            </a:r>
            <a:r>
              <a:rPr lang="en-US" dirty="0" smtClean="0"/>
              <a:t>Statistics (3)</a:t>
            </a:r>
            <a:endParaRPr lang="en-US" dirty="0"/>
          </a:p>
        </p:txBody>
      </p:sp>
      <p:sp>
        <p:nvSpPr>
          <p:cNvPr id="3" name="Content Placeholder 2"/>
          <p:cNvSpPr>
            <a:spLocks noGrp="1"/>
          </p:cNvSpPr>
          <p:nvPr>
            <p:ph idx="1"/>
          </p:nvPr>
        </p:nvSpPr>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The usual operational definition of “eradicate” is reduce down to 3%.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r>
              <a:rPr lang="en-US" dirty="0" smtClean="0">
                <a:latin typeface="Calibri" panose="020F0502020204030204" pitchFamily="34" charset="0"/>
                <a:ea typeface="Calibri" panose="020F0502020204030204" pitchFamily="34" charset="0"/>
                <a:cs typeface="Times New Roman" panose="02020603050405020304" pitchFamily="18" charset="0"/>
              </a:rPr>
              <a:t>But </a:t>
            </a:r>
            <a:r>
              <a:rPr lang="en-US" dirty="0">
                <a:latin typeface="Calibri" panose="020F0502020204030204" pitchFamily="34" charset="0"/>
                <a:ea typeface="Calibri" panose="020F0502020204030204" pitchFamily="34" charset="0"/>
                <a:cs typeface="Times New Roman" panose="02020603050405020304" pitchFamily="18" charset="0"/>
              </a:rPr>
              <a:t>note that this is a global goal, in other words it is a goal for a global measure of poverty.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r>
              <a:rPr lang="en-US" dirty="0" smtClean="0">
                <a:latin typeface="Calibri" panose="020F0502020204030204" pitchFamily="34" charset="0"/>
                <a:ea typeface="Calibri" panose="020F0502020204030204" pitchFamily="34" charset="0"/>
                <a:cs typeface="Times New Roman" panose="02020603050405020304" pitchFamily="18" charset="0"/>
              </a:rPr>
              <a:t>Which </a:t>
            </a:r>
            <a:r>
              <a:rPr lang="en-US" dirty="0">
                <a:latin typeface="Calibri" panose="020F0502020204030204" pitchFamily="34" charset="0"/>
                <a:ea typeface="Calibri" panose="020F0502020204030204" pitchFamily="34" charset="0"/>
                <a:cs typeface="Times New Roman" panose="02020603050405020304" pitchFamily="18" charset="0"/>
              </a:rPr>
              <a:t>immediately raises the question of how global poverty is to be measured. </a:t>
            </a:r>
            <a:endParaRPr lang="en-US" dirty="0"/>
          </a:p>
        </p:txBody>
      </p:sp>
    </p:spTree>
    <p:extLst>
      <p:ext uri="{BB962C8B-B14F-4D97-AF65-F5344CB8AC3E}">
        <p14:creationId xmlns:p14="http://schemas.microsoft.com/office/powerpoint/2010/main" val="25590159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Supplement </a:t>
            </a:r>
            <a:r>
              <a:rPr lang="en-US" dirty="0" smtClean="0"/>
              <a:t>D: </a:t>
            </a:r>
            <a:r>
              <a:rPr lang="en-US" dirty="0"/>
              <a:t>SDGs and Global </a:t>
            </a:r>
            <a:r>
              <a:rPr lang="en-US" dirty="0" smtClean="0"/>
              <a:t>Statistics (4)</a:t>
            </a:r>
            <a:endParaRPr lang="en-US" dirty="0"/>
          </a:p>
        </p:txBody>
      </p:sp>
      <p:sp>
        <p:nvSpPr>
          <p:cNvPr id="3" name="Content Placeholder 2"/>
          <p:cNvSpPr>
            <a:spLocks noGrp="1"/>
          </p:cNvSpPr>
          <p:nvPr>
            <p:ph idx="1"/>
          </p:nvPr>
        </p:nvSpPr>
        <p:spPr/>
        <p:txBody>
          <a:bodyPr/>
          <a:lstStyle/>
          <a:p>
            <a:r>
              <a:rPr lang="en-US" dirty="0" smtClean="0"/>
              <a:t>Such an exercise requires comparisons of money metric living standards in different countries—it is not a problem that was faced by Keynes in gauging the “material and moral progress” of India.</a:t>
            </a:r>
            <a:endParaRPr lang="en-US" dirty="0"/>
          </a:p>
        </p:txBody>
      </p:sp>
    </p:spTree>
    <p:extLst>
      <p:ext uri="{BB962C8B-B14F-4D97-AF65-F5344CB8AC3E}">
        <p14:creationId xmlns:p14="http://schemas.microsoft.com/office/powerpoint/2010/main" val="9573652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Supplement </a:t>
            </a:r>
            <a:r>
              <a:rPr lang="en-US" dirty="0" smtClean="0"/>
              <a:t>D: </a:t>
            </a:r>
            <a:r>
              <a:rPr lang="en-US" dirty="0"/>
              <a:t>SDGs and Global </a:t>
            </a:r>
            <a:r>
              <a:rPr lang="en-US" dirty="0" smtClean="0"/>
              <a:t>Statistics (5)</a:t>
            </a:r>
            <a:endParaRPr lang="en-US" dirty="0"/>
          </a:p>
        </p:txBody>
      </p:sp>
      <p:sp>
        <p:nvSpPr>
          <p:cNvPr id="3" name="Content Placeholder 2"/>
          <p:cNvSpPr>
            <a:spLocks noGrp="1"/>
          </p:cNvSpPr>
          <p:nvPr>
            <p:ph idx="1"/>
          </p:nvPr>
        </p:nvSpPr>
        <p:spPr/>
        <p:txBody>
          <a:bodyPr>
            <a:normAutofit fontScale="92500" lnSpcReduction="20000"/>
          </a:bodyPr>
          <a:lstStyle/>
          <a:p>
            <a:pPr marL="0" marR="0" indent="22860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a:t>
            </a:r>
            <a:r>
              <a:rPr lang="en-US" dirty="0" smtClean="0">
                <a:latin typeface="Calibri" panose="020F0502020204030204" pitchFamily="34" charset="0"/>
                <a:ea typeface="Calibri" panose="020F0502020204030204" pitchFamily="34" charset="0"/>
                <a:cs typeface="Times New Roman" panose="02020603050405020304" pitchFamily="18" charset="0"/>
              </a:rPr>
              <a:t>wo </a:t>
            </a:r>
            <a:r>
              <a:rPr lang="en-US" dirty="0">
                <a:latin typeface="Calibri" panose="020F0502020204030204" pitchFamily="34" charset="0"/>
                <a:ea typeface="Calibri" panose="020F0502020204030204" pitchFamily="34" charset="0"/>
                <a:cs typeface="Times New Roman" panose="02020603050405020304" pitchFamily="18" charset="0"/>
              </a:rPr>
              <a:t>questions arise in getting a global count of poverty.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228600">
              <a:lnSpc>
                <a:spcPct val="107000"/>
              </a:lnSpc>
              <a:spcBef>
                <a:spcPts val="0"/>
              </a:spcBef>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First</a:t>
            </a:r>
            <a:r>
              <a:rPr lang="en-US" dirty="0">
                <a:latin typeface="Calibri" panose="020F0502020204030204" pitchFamily="34" charset="0"/>
                <a:ea typeface="Calibri" panose="020F0502020204030204" pitchFamily="34" charset="0"/>
                <a:cs typeface="Times New Roman" panose="02020603050405020304" pitchFamily="18" charset="0"/>
              </a:rPr>
              <a:t>, how are nominal incomes and consumption around the world to be turned into comparable real income measures?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228600">
              <a:lnSpc>
                <a:spcPct val="107000"/>
              </a:lnSpc>
              <a:spcBef>
                <a:spcPts val="0"/>
              </a:spcBef>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The World </a:t>
            </a:r>
            <a:r>
              <a:rPr lang="en-US" dirty="0">
                <a:latin typeface="Calibri" panose="020F0502020204030204" pitchFamily="34" charset="0"/>
                <a:ea typeface="Calibri" panose="020F0502020204030204" pitchFamily="34" charset="0"/>
                <a:cs typeface="Times New Roman" panose="02020603050405020304" pitchFamily="18" charset="0"/>
              </a:rPr>
              <a:t>Bank and others use Purchasing Power Parity (PPP) exchange rates, the use of which is itself steeped in </a:t>
            </a:r>
            <a:r>
              <a:rPr lang="en-US" dirty="0" smtClean="0">
                <a:latin typeface="Calibri" panose="020F0502020204030204" pitchFamily="34" charset="0"/>
                <a:ea typeface="Calibri" panose="020F0502020204030204" pitchFamily="34" charset="0"/>
                <a:cs typeface="Times New Roman" panose="02020603050405020304" pitchFamily="18" charset="0"/>
              </a:rPr>
              <a:t>controversy; a </a:t>
            </a:r>
            <a:r>
              <a:rPr lang="en-US" dirty="0">
                <a:latin typeface="Calibri" panose="020F0502020204030204" pitchFamily="34" charset="0"/>
                <a:ea typeface="Calibri" panose="020F0502020204030204" pitchFamily="34" charset="0"/>
                <a:cs typeface="Times New Roman" panose="02020603050405020304" pitchFamily="18" charset="0"/>
              </a:rPr>
              <a:t>controversy which reignites every time a new set of PPP exchange rates is published.</a:t>
            </a:r>
          </a:p>
          <a:p>
            <a:endParaRPr lang="en-US" dirty="0"/>
          </a:p>
        </p:txBody>
      </p:sp>
    </p:spTree>
    <p:extLst>
      <p:ext uri="{BB962C8B-B14F-4D97-AF65-F5344CB8AC3E}">
        <p14:creationId xmlns:p14="http://schemas.microsoft.com/office/powerpoint/2010/main" val="16395436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Supplement </a:t>
            </a:r>
            <a:r>
              <a:rPr lang="en-US" dirty="0" smtClean="0"/>
              <a:t>D: </a:t>
            </a:r>
            <a:r>
              <a:rPr lang="en-US" dirty="0"/>
              <a:t>SDGs and Global </a:t>
            </a:r>
            <a:r>
              <a:rPr lang="en-US" dirty="0" smtClean="0"/>
              <a:t>Statistics (6)</a:t>
            </a:r>
            <a:endParaRPr lang="en-US" dirty="0"/>
          </a:p>
        </p:txBody>
      </p:sp>
      <p:sp>
        <p:nvSpPr>
          <p:cNvPr id="3" name="Content Placeholder 2"/>
          <p:cNvSpPr>
            <a:spLocks noGrp="1"/>
          </p:cNvSpPr>
          <p:nvPr>
            <p:ph idx="1"/>
          </p:nvPr>
        </p:nvSpPr>
        <p:spPr/>
        <p:txBody>
          <a:bodyPr>
            <a:normAutofit/>
          </a:bodyPr>
          <a:lstStyle/>
          <a:p>
            <a:pPr marL="0" marR="0" indent="22860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 second question arises even if we were to successfully arrive at a true distribution of real income in the world as a whole.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228600">
              <a:lnSpc>
                <a:spcPct val="107000"/>
              </a:lnSpc>
              <a:spcBef>
                <a:spcPts val="0"/>
              </a:spcBef>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Where </a:t>
            </a:r>
            <a:r>
              <a:rPr lang="en-US" dirty="0">
                <a:latin typeface="Calibri" panose="020F0502020204030204" pitchFamily="34" charset="0"/>
                <a:ea typeface="Calibri" panose="020F0502020204030204" pitchFamily="34" charset="0"/>
                <a:cs typeface="Times New Roman" panose="02020603050405020304" pitchFamily="18" charset="0"/>
              </a:rPr>
              <a:t>then do we draw the poverty </a:t>
            </a:r>
            <a:r>
              <a:rPr lang="en-US" dirty="0" smtClean="0">
                <a:latin typeface="Calibri" panose="020F0502020204030204" pitchFamily="34" charset="0"/>
                <a:ea typeface="Calibri" panose="020F0502020204030204" pitchFamily="34" charset="0"/>
                <a:cs typeface="Times New Roman" panose="02020603050405020304" pitchFamily="18" charset="0"/>
              </a:rPr>
              <a:t>line to measure global poverty?</a:t>
            </a:r>
          </a:p>
          <a:p>
            <a:pPr marL="0" marR="0" indent="228600">
              <a:lnSpc>
                <a:spcPct val="107000"/>
              </a:lnSpc>
              <a:spcBef>
                <a:spcPts val="0"/>
              </a:spcBef>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This is undoubtedly a normative question, a political question.</a:t>
            </a:r>
          </a:p>
          <a:p>
            <a:endParaRPr lang="en-US" dirty="0"/>
          </a:p>
        </p:txBody>
      </p:sp>
    </p:spTree>
    <p:extLst>
      <p:ext uri="{BB962C8B-B14F-4D97-AF65-F5344CB8AC3E}">
        <p14:creationId xmlns:p14="http://schemas.microsoft.com/office/powerpoint/2010/main" val="34195433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Supplement </a:t>
            </a:r>
            <a:r>
              <a:rPr lang="en-US" dirty="0" smtClean="0"/>
              <a:t>D: </a:t>
            </a:r>
            <a:r>
              <a:rPr lang="en-US" dirty="0"/>
              <a:t>SDGs and Global </a:t>
            </a:r>
            <a:r>
              <a:rPr lang="en-US" dirty="0" smtClean="0"/>
              <a:t>Statistics (7)</a:t>
            </a:r>
            <a:endParaRPr lang="en-US" dirty="0"/>
          </a:p>
        </p:txBody>
      </p:sp>
      <p:sp>
        <p:nvSpPr>
          <p:cNvPr id="3" name="Content Placeholder 2"/>
          <p:cNvSpPr>
            <a:spLocks noGrp="1"/>
          </p:cNvSpPr>
          <p:nvPr>
            <p:ph idx="1"/>
          </p:nvPr>
        </p:nvSpPr>
        <p:spPr/>
        <p:txBody>
          <a:bodyPr>
            <a:normAutofit/>
          </a:bodyPr>
          <a:lstStyle/>
          <a:p>
            <a:pPr marL="0" marR="0" indent="228600">
              <a:lnSpc>
                <a:spcPct val="107000"/>
              </a:lnSpc>
              <a:spcBef>
                <a:spcPts val="0"/>
              </a:spcBef>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How is it to be done, and who does it? </a:t>
            </a:r>
          </a:p>
          <a:p>
            <a:pPr marL="0" marR="0" indent="228600">
              <a:lnSpc>
                <a:spcPct val="107000"/>
              </a:lnSpc>
              <a:spcBef>
                <a:spcPts val="0"/>
              </a:spcBef>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There are various conceptual bases, for example starting from basic capabilities a la Sen and working down from those to a line in income space.</a:t>
            </a:r>
          </a:p>
          <a:p>
            <a:pPr marL="0" lvl="0" indent="228600">
              <a:lnSpc>
                <a:spcPct val="107000"/>
              </a:lnSpc>
              <a:spcBef>
                <a:spcPts val="0"/>
              </a:spcBef>
              <a:spcAft>
                <a:spcPts val="800"/>
              </a:spcAft>
            </a:pPr>
            <a:r>
              <a:rPr lang="en-US"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But, as a practical matter, the World Bank has constructed its global poverty line using as inputs various national poverty lines. </a:t>
            </a:r>
          </a:p>
          <a:p>
            <a:endParaRPr lang="en-US" dirty="0"/>
          </a:p>
        </p:txBody>
      </p:sp>
    </p:spTree>
    <p:extLst>
      <p:ext uri="{BB962C8B-B14F-4D97-AF65-F5344CB8AC3E}">
        <p14:creationId xmlns:p14="http://schemas.microsoft.com/office/powerpoint/2010/main" val="38966169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Supplement </a:t>
            </a:r>
            <a:r>
              <a:rPr lang="en-US" dirty="0" smtClean="0"/>
              <a:t>D: </a:t>
            </a:r>
            <a:r>
              <a:rPr lang="en-US" dirty="0"/>
              <a:t>SDGs and Global </a:t>
            </a:r>
            <a:r>
              <a:rPr lang="en-US" dirty="0" smtClean="0"/>
              <a:t>Statistics (8)</a:t>
            </a:r>
            <a:endParaRPr lang="en-US" dirty="0"/>
          </a:p>
        </p:txBody>
      </p:sp>
      <p:sp>
        <p:nvSpPr>
          <p:cNvPr id="3" name="Content Placeholder 2"/>
          <p:cNvSpPr>
            <a:spLocks noGrp="1"/>
          </p:cNvSpPr>
          <p:nvPr>
            <p:ph idx="1"/>
          </p:nvPr>
        </p:nvSpPr>
        <p:spPr/>
        <p:txBody>
          <a:bodyPr>
            <a:normAutofit fontScale="92500"/>
          </a:bodyPr>
          <a:lstStyle/>
          <a:p>
            <a:pPr marL="0" lvl="0" indent="228600">
              <a:lnSpc>
                <a:spcPct val="107000"/>
              </a:lnSpc>
              <a:spcBef>
                <a:spcPts val="0"/>
              </a:spcBef>
              <a:spcAft>
                <a:spcPts val="800"/>
              </a:spcAft>
            </a:pP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This method led to a poverty line of $1.25 per person per day at 2005 PPP, which is the line stated in SDG 1.1, and a line of $1.90 at 2011 PPPs. </a:t>
            </a:r>
          </a:p>
          <a:p>
            <a:pPr marL="0" lvl="0" indent="228600">
              <a:lnSpc>
                <a:spcPct val="107000"/>
              </a:lnSpc>
              <a:spcBef>
                <a:spcPts val="0"/>
              </a:spcBef>
              <a:spcAft>
                <a:spcPts val="800"/>
              </a:spcAft>
            </a:pP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two lines do not lead to a big difference in the global poverty count (just over 14% of the world’s population).</a:t>
            </a:r>
          </a:p>
          <a:p>
            <a:r>
              <a:rPr lang="en-US" dirty="0" smtClean="0"/>
              <a:t>(The Bank heaved a big sigh of relief when that happened).</a:t>
            </a:r>
            <a:endParaRPr lang="en-US" dirty="0"/>
          </a:p>
        </p:txBody>
      </p:sp>
    </p:spTree>
    <p:extLst>
      <p:ext uri="{BB962C8B-B14F-4D97-AF65-F5344CB8AC3E}">
        <p14:creationId xmlns:p14="http://schemas.microsoft.com/office/powerpoint/2010/main" val="2668075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(3)</a:t>
            </a:r>
            <a:endParaRPr lang="en-US" dirty="0"/>
          </a:p>
        </p:txBody>
      </p:sp>
      <p:sp>
        <p:nvSpPr>
          <p:cNvPr id="3" name="Content Placeholder 2"/>
          <p:cNvSpPr>
            <a:spLocks noGrp="1"/>
          </p:cNvSpPr>
          <p:nvPr>
            <p:ph idx="1"/>
          </p:nvPr>
        </p:nvSpPr>
        <p:spPr/>
        <p:txBody>
          <a:bodyPr>
            <a:normAutofit/>
          </a:bodyPr>
          <a:lstStyle/>
          <a:p>
            <a:r>
              <a:rPr lang="en-US" dirty="0" smtClean="0"/>
              <a:t>What </a:t>
            </a:r>
            <a:r>
              <a:rPr lang="en-US" dirty="0"/>
              <a:t>I would like to </a:t>
            </a:r>
            <a:r>
              <a:rPr lang="en-US" dirty="0" smtClean="0"/>
              <a:t>do is </a:t>
            </a:r>
            <a:r>
              <a:rPr lang="en-US" dirty="0"/>
              <a:t>to look at statistics during the period of colonial rule, during the independence struggle and during the post independence period in one country, India, focusing in particular on statistics on poverty and well being.</a:t>
            </a:r>
          </a:p>
          <a:p>
            <a:r>
              <a:rPr lang="en-US" dirty="0"/>
              <a:t>I hope you will agree with me that it is an interesting </a:t>
            </a:r>
            <a:r>
              <a:rPr lang="en-US" dirty="0" smtClean="0"/>
              <a:t>and instructive story</a:t>
            </a:r>
            <a:r>
              <a:rPr lang="en-US" dirty="0"/>
              <a:t>.</a:t>
            </a:r>
          </a:p>
          <a:p>
            <a:endParaRPr lang="en-US" dirty="0"/>
          </a:p>
        </p:txBody>
      </p:sp>
    </p:spTree>
    <p:extLst>
      <p:ext uri="{BB962C8B-B14F-4D97-AF65-F5344CB8AC3E}">
        <p14:creationId xmlns:p14="http://schemas.microsoft.com/office/powerpoint/2010/main" val="39000809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Supplement </a:t>
            </a:r>
            <a:r>
              <a:rPr lang="en-US" dirty="0" smtClean="0"/>
              <a:t>D: </a:t>
            </a:r>
            <a:r>
              <a:rPr lang="en-US" dirty="0"/>
              <a:t>SDGs and Global </a:t>
            </a:r>
            <a:r>
              <a:rPr lang="en-US" dirty="0" smtClean="0"/>
              <a:t>Statistics (9)</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Atkinson Commission (of which I was a member) recommended:</a:t>
            </a:r>
          </a:p>
          <a:p>
            <a:pPr lvl="1"/>
            <a:r>
              <a:rPr lang="en-US" dirty="0" smtClean="0"/>
              <a:t>Fix cross-country comparisons </a:t>
            </a:r>
            <a:r>
              <a:rPr lang="en-US" dirty="0" smtClean="0">
                <a:solidFill>
                  <a:srgbClr val="000000"/>
                </a:solidFill>
                <a:latin typeface="Calibri" panose="020F0502020204030204" pitchFamily="34" charset="0"/>
              </a:rPr>
              <a:t>at </a:t>
            </a:r>
            <a:r>
              <a:rPr lang="en-US" dirty="0">
                <a:solidFill>
                  <a:srgbClr val="000000"/>
                </a:solidFill>
                <a:latin typeface="Calibri" panose="020F0502020204030204" pitchFamily="34" charset="0"/>
              </a:rPr>
              <a:t>the 2011 PPP values, and that the </a:t>
            </a:r>
            <a:r>
              <a:rPr lang="en-US" dirty="0" smtClean="0">
                <a:solidFill>
                  <a:srgbClr val="000000"/>
                </a:solidFill>
                <a:latin typeface="Calibri" panose="020F0502020204030204" pitchFamily="34" charset="0"/>
              </a:rPr>
              <a:t>“international poverty line” for each country </a:t>
            </a:r>
            <a:r>
              <a:rPr lang="en-US" dirty="0">
                <a:solidFill>
                  <a:srgbClr val="000000"/>
                </a:solidFill>
                <a:latin typeface="Calibri" panose="020F0502020204030204" pitchFamily="34" charset="0"/>
              </a:rPr>
              <a:t>should be adjusted over time for each country, in local currency, using the national CPI, or suitable alternatives, until 2030. </a:t>
            </a:r>
            <a:endParaRPr lang="en-US" dirty="0" smtClean="0"/>
          </a:p>
          <a:p>
            <a:r>
              <a:rPr lang="en-US" dirty="0" smtClean="0"/>
              <a:t>This addresses the concerns over the PPP methodology, and dramatic and erratic changes in PPPs.</a:t>
            </a:r>
          </a:p>
          <a:p>
            <a:r>
              <a:rPr lang="en-US" dirty="0" smtClean="0"/>
              <a:t>But it does not really address the question of the normative principles according to which we fix a global poverty line; who decides on these principles, and who does the actual calculation exercise.</a:t>
            </a:r>
            <a:endParaRPr lang="en-US" dirty="0"/>
          </a:p>
        </p:txBody>
      </p:sp>
    </p:spTree>
    <p:extLst>
      <p:ext uri="{BB962C8B-B14F-4D97-AF65-F5344CB8AC3E}">
        <p14:creationId xmlns:p14="http://schemas.microsoft.com/office/powerpoint/2010/main" val="17469930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(1)</a:t>
            </a:r>
            <a:endParaRPr lang="en-US" dirty="0"/>
          </a:p>
        </p:txBody>
      </p:sp>
      <p:sp>
        <p:nvSpPr>
          <p:cNvPr id="3" name="Content Placeholder 2"/>
          <p:cNvSpPr>
            <a:spLocks noGrp="1"/>
          </p:cNvSpPr>
          <p:nvPr>
            <p:ph idx="1"/>
          </p:nvPr>
        </p:nvSpPr>
        <p:spPr/>
        <p:txBody>
          <a:bodyPr>
            <a:normAutofit fontScale="92500"/>
          </a:bodyPr>
          <a:lstStyle/>
          <a:p>
            <a:r>
              <a:rPr lang="en-US" dirty="0" smtClean="0"/>
              <a:t>Our Indian journey from antiquity, through colonial rule and the struggle for independence, to the modern independent state, has shown the political importance of statistics at every step.</a:t>
            </a:r>
          </a:p>
          <a:p>
            <a:r>
              <a:rPr lang="en-US" dirty="0" smtClean="0"/>
              <a:t>I hope I have shown in this presentation how and why numbers mattered for colonial rule in India, how and why they mattered for the Indian independence struggle; and how and why they continue to matter today.</a:t>
            </a:r>
          </a:p>
        </p:txBody>
      </p:sp>
    </p:spTree>
    <p:extLst>
      <p:ext uri="{BB962C8B-B14F-4D97-AF65-F5344CB8AC3E}">
        <p14:creationId xmlns:p14="http://schemas.microsoft.com/office/powerpoint/2010/main" val="90902964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technical dimensions of statistics are of course important. Recall loss, and intra-household inequality, are crucial issues in household surveys.</a:t>
            </a:r>
          </a:p>
          <a:p>
            <a:r>
              <a:rPr lang="en-US" dirty="0" smtClean="0"/>
              <a:t>And the technical dimensions are endlessly fascinating to statisticians and to us economists.</a:t>
            </a:r>
          </a:p>
          <a:p>
            <a:r>
              <a:rPr lang="en-US" dirty="0" smtClean="0"/>
              <a:t>Our technical fascination should not, however, cloud our understanding of the political dimensions of statistics, and of systems for collecting statistics.</a:t>
            </a:r>
          </a:p>
        </p:txBody>
      </p:sp>
    </p:spTree>
    <p:extLst>
      <p:ext uri="{BB962C8B-B14F-4D97-AF65-F5344CB8AC3E}">
        <p14:creationId xmlns:p14="http://schemas.microsoft.com/office/powerpoint/2010/main" val="37292732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(3)</a:t>
            </a:r>
            <a:endParaRPr lang="en-US" dirty="0"/>
          </a:p>
        </p:txBody>
      </p:sp>
      <p:sp>
        <p:nvSpPr>
          <p:cNvPr id="3" name="Content Placeholder 2"/>
          <p:cNvSpPr>
            <a:spLocks noGrp="1"/>
          </p:cNvSpPr>
          <p:nvPr>
            <p:ph idx="1"/>
          </p:nvPr>
        </p:nvSpPr>
        <p:spPr/>
        <p:txBody>
          <a:bodyPr/>
          <a:lstStyle/>
          <a:p>
            <a:r>
              <a:rPr lang="en-US" dirty="0"/>
              <a:t>Who these systems answer to, and who funds them, matters.</a:t>
            </a:r>
          </a:p>
          <a:p>
            <a:r>
              <a:rPr lang="en-US" dirty="0" smtClean="0"/>
              <a:t>Ultimately, statistics are political. History teaches us at least that.</a:t>
            </a:r>
            <a:endParaRPr lang="en-US" dirty="0"/>
          </a:p>
        </p:txBody>
      </p:sp>
    </p:spTree>
    <p:extLst>
      <p:ext uri="{BB962C8B-B14F-4D97-AF65-F5344CB8AC3E}">
        <p14:creationId xmlns:p14="http://schemas.microsoft.com/office/powerpoint/2010/main" val="38829669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dirty="0" smtClean="0"/>
              <a:t>Thank You!</a:t>
            </a:r>
          </a:p>
        </p:txBody>
      </p:sp>
    </p:spTree>
    <p:extLst>
      <p:ext uri="{BB962C8B-B14F-4D97-AF65-F5344CB8AC3E}">
        <p14:creationId xmlns:p14="http://schemas.microsoft.com/office/powerpoint/2010/main" val="1435958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I hope to show, throughout history it is not just the numbers, it is the use to which they are put which matters.</a:t>
            </a:r>
          </a:p>
          <a:p>
            <a:r>
              <a:rPr lang="en-US" dirty="0" smtClean="0"/>
              <a:t>A humorous account of this is given in the frontispiece of Stuart and Kendall’s classic text The Advance Theory of Statistics. It is an extract from a story “The Taming of Lamia </a:t>
            </a:r>
            <a:r>
              <a:rPr lang="en-US" dirty="0" err="1" smtClean="0"/>
              <a:t>Gurdleneck</a:t>
            </a:r>
            <a:r>
              <a:rPr lang="en-US" dirty="0" smtClean="0"/>
              <a:t>.”</a:t>
            </a:r>
          </a:p>
          <a:p>
            <a:r>
              <a:rPr lang="en-US" dirty="0" smtClean="0"/>
              <a:t>You have to imagine Lamia as a demure Victorian heroine, and Lady </a:t>
            </a:r>
            <a:r>
              <a:rPr lang="en-US" dirty="0" err="1" smtClean="0"/>
              <a:t>Nuttal</a:t>
            </a:r>
            <a:r>
              <a:rPr lang="en-US" dirty="0" smtClean="0"/>
              <a:t> as her formidable aunt, who is grilling Lamia about her marriage prospects:</a:t>
            </a:r>
            <a:endParaRPr lang="en-US" dirty="0"/>
          </a:p>
        </p:txBody>
      </p:sp>
    </p:spTree>
    <p:extLst>
      <p:ext uri="{BB962C8B-B14F-4D97-AF65-F5344CB8AC3E}">
        <p14:creationId xmlns:p14="http://schemas.microsoft.com/office/powerpoint/2010/main" val="1823308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(5)</a:t>
            </a:r>
            <a:endParaRPr lang="en-US" dirty="0"/>
          </a:p>
        </p:txBody>
      </p:sp>
      <p:pic>
        <p:nvPicPr>
          <p:cNvPr id="4" name="Content Placeholder 3"/>
          <p:cNvPicPr>
            <a:picLocks noGrp="1" noChangeAspect="1"/>
          </p:cNvPicPr>
          <p:nvPr>
            <p:ph idx="1"/>
          </p:nvPr>
        </p:nvPicPr>
        <p:blipFill>
          <a:blip r:embed="rId2"/>
          <a:stretch>
            <a:fillRect/>
          </a:stretch>
        </p:blipFill>
        <p:spPr>
          <a:xfrm>
            <a:off x="621511" y="1676400"/>
            <a:ext cx="7960968" cy="4800600"/>
          </a:xfrm>
          <a:prstGeom prst="rect">
            <a:avLst/>
          </a:prstGeom>
        </p:spPr>
      </p:pic>
    </p:spTree>
    <p:extLst>
      <p:ext uri="{BB962C8B-B14F-4D97-AF65-F5344CB8AC3E}">
        <p14:creationId xmlns:p14="http://schemas.microsoft.com/office/powerpoint/2010/main" val="813792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and Colonial Rule (1)</a:t>
            </a:r>
            <a:endParaRPr lang="en-US" dirty="0"/>
          </a:p>
        </p:txBody>
      </p:sp>
      <p:sp>
        <p:nvSpPr>
          <p:cNvPr id="3" name="Content Placeholder 2"/>
          <p:cNvSpPr>
            <a:spLocks noGrp="1"/>
          </p:cNvSpPr>
          <p:nvPr>
            <p:ph idx="1"/>
          </p:nvPr>
        </p:nvSpPr>
        <p:spPr/>
        <p:txBody>
          <a:bodyPr/>
          <a:lstStyle/>
          <a:p>
            <a:r>
              <a:rPr lang="en-US" dirty="0" smtClean="0"/>
              <a:t>Statistics in Antiquity:</a:t>
            </a:r>
            <a:endParaRPr lang="en-US" dirty="0"/>
          </a:p>
          <a:p>
            <a:r>
              <a:rPr lang="en-US" dirty="0" smtClean="0"/>
              <a:t>From the </a:t>
            </a:r>
            <a:r>
              <a:rPr lang="en-US" i="1" dirty="0" err="1" smtClean="0"/>
              <a:t>Arthashastra</a:t>
            </a:r>
            <a:r>
              <a:rPr lang="en-US" dirty="0" smtClean="0"/>
              <a:t> by </a:t>
            </a:r>
            <a:r>
              <a:rPr lang="en-US" dirty="0" err="1" smtClean="0"/>
              <a:t>Kautilya</a:t>
            </a:r>
            <a:r>
              <a:rPr lang="en-US" dirty="0" smtClean="0"/>
              <a:t> (around 300 BC in India). Duties of a King:</a:t>
            </a:r>
          </a:p>
        </p:txBody>
      </p:sp>
    </p:spTree>
    <p:extLst>
      <p:ext uri="{BB962C8B-B14F-4D97-AF65-F5344CB8AC3E}">
        <p14:creationId xmlns:p14="http://schemas.microsoft.com/office/powerpoint/2010/main" val="226275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and Colonial Rule (2)  </a:t>
            </a:r>
            <a:endParaRPr lang="en-US" dirty="0"/>
          </a:p>
        </p:txBody>
      </p:sp>
      <p:graphicFrame>
        <p:nvGraphicFramePr>
          <p:cNvPr id="4" name="Content Placeholder 3"/>
          <p:cNvGraphicFramePr>
            <a:graphicFrameLocks noGrp="1"/>
          </p:cNvGraphicFramePr>
          <p:nvPr>
            <p:ph idx="1"/>
          </p:nvPr>
        </p:nvGraphicFramePr>
        <p:xfrm>
          <a:off x="457200" y="1668621"/>
          <a:ext cx="8229600" cy="4389120"/>
        </p:xfrm>
        <a:graphic>
          <a:graphicData uri="http://schemas.openxmlformats.org/drawingml/2006/table">
            <a:tbl>
              <a:tblPr/>
              <a:tblGrid>
                <a:gridCol w="4114800"/>
                <a:gridCol w="4114800"/>
              </a:tblGrid>
              <a:tr h="0">
                <a:tc>
                  <a:txBody>
                    <a:bodyPr/>
                    <a:lstStyle/>
                    <a:p>
                      <a:r>
                        <a:rPr lang="en-US"/>
                        <a:t>First 1½ hrs. after sunrise</a:t>
                      </a:r>
                    </a:p>
                  </a:txBody>
                  <a:tcPr anchor="ctr">
                    <a:lnL>
                      <a:noFill/>
                    </a:lnL>
                    <a:lnR>
                      <a:noFill/>
                    </a:lnR>
                    <a:lnT>
                      <a:noFill/>
                    </a:lnT>
                    <a:lnB>
                      <a:noFill/>
                    </a:lnB>
                  </a:tcPr>
                </a:tc>
                <a:tc>
                  <a:txBody>
                    <a:bodyPr/>
                    <a:lstStyle/>
                    <a:p>
                      <a:r>
                        <a:rPr lang="en-US"/>
                        <a:t>Receive reports on defence, revenue, expenditure</a:t>
                      </a:r>
                    </a:p>
                  </a:txBody>
                  <a:tcPr anchor="ctr">
                    <a:lnL>
                      <a:noFill/>
                    </a:lnL>
                    <a:lnR>
                      <a:noFill/>
                    </a:lnR>
                    <a:lnT>
                      <a:noFill/>
                    </a:lnT>
                    <a:lnB>
                      <a:noFill/>
                    </a:lnB>
                  </a:tcPr>
                </a:tc>
              </a:tr>
              <a:tr h="0">
                <a:tc>
                  <a:txBody>
                    <a:bodyPr/>
                    <a:lstStyle/>
                    <a:p>
                      <a:r>
                        <a:rPr lang="en-US"/>
                        <a:t>Second 1½ hrs. after sunrise</a:t>
                      </a:r>
                    </a:p>
                  </a:txBody>
                  <a:tcPr anchor="ctr">
                    <a:lnL>
                      <a:noFill/>
                    </a:lnL>
                    <a:lnR>
                      <a:noFill/>
                    </a:lnR>
                    <a:lnT>
                      <a:noFill/>
                    </a:lnT>
                    <a:lnB>
                      <a:noFill/>
                    </a:lnB>
                  </a:tcPr>
                </a:tc>
                <a:tc>
                  <a:txBody>
                    <a:bodyPr/>
                    <a:lstStyle/>
                    <a:p>
                      <a:r>
                        <a:rPr lang="en-US"/>
                        <a:t>Public audiences, to hear petitions of city and country people</a:t>
                      </a:r>
                    </a:p>
                  </a:txBody>
                  <a:tcPr anchor="ctr">
                    <a:lnL>
                      <a:noFill/>
                    </a:lnL>
                    <a:lnR>
                      <a:noFill/>
                    </a:lnR>
                    <a:lnT>
                      <a:noFill/>
                    </a:lnT>
                    <a:lnB>
                      <a:noFill/>
                    </a:lnB>
                  </a:tcPr>
                </a:tc>
              </a:tr>
              <a:tr h="0">
                <a:tc>
                  <a:txBody>
                    <a:bodyPr/>
                    <a:lstStyle/>
                    <a:p>
                      <a:r>
                        <a:rPr lang="en-US"/>
                        <a:t>Third 1½ hrs. after sunrise and last 1½ hrs. before noon</a:t>
                      </a:r>
                    </a:p>
                  </a:txBody>
                  <a:tcPr anchor="ctr">
                    <a:lnL>
                      <a:noFill/>
                    </a:lnL>
                    <a:lnR>
                      <a:noFill/>
                    </a:lnR>
                    <a:lnT>
                      <a:noFill/>
                    </a:lnT>
                    <a:lnB>
                      <a:noFill/>
                    </a:lnB>
                  </a:tcPr>
                </a:tc>
                <a:tc>
                  <a:txBody>
                    <a:bodyPr/>
                    <a:lstStyle/>
                    <a:p>
                      <a:r>
                        <a:rPr lang="en-US"/>
                        <a:t>Receive revenues and tributes; appoint ministers and other high officials and allot tasks to them</a:t>
                      </a:r>
                    </a:p>
                  </a:txBody>
                  <a:tcPr anchor="ctr">
                    <a:lnL>
                      <a:noFill/>
                    </a:lnL>
                    <a:lnR>
                      <a:noFill/>
                    </a:lnR>
                    <a:lnT>
                      <a:noFill/>
                    </a:lnT>
                    <a:lnB>
                      <a:noFill/>
                    </a:lnB>
                  </a:tcPr>
                </a:tc>
              </a:tr>
              <a:tr h="0">
                <a:tc>
                  <a:txBody>
                    <a:bodyPr/>
                    <a:lstStyle/>
                    <a:p>
                      <a:r>
                        <a:rPr lang="en-US"/>
                        <a:t>First 1½ hrs. after noon</a:t>
                      </a:r>
                    </a:p>
                  </a:txBody>
                  <a:tcPr anchor="ctr">
                    <a:lnL>
                      <a:noFill/>
                    </a:lnL>
                    <a:lnR>
                      <a:noFill/>
                    </a:lnR>
                    <a:lnT>
                      <a:noFill/>
                    </a:lnT>
                    <a:lnB>
                      <a:noFill/>
                    </a:lnB>
                  </a:tcPr>
                </a:tc>
                <a:tc>
                  <a:txBody>
                    <a:bodyPr/>
                    <a:lstStyle/>
                    <a:p>
                      <a:r>
                        <a:rPr lang="en-US"/>
                        <a:t>Write letters and dispatches, confer with councillors, receive secret information from spies</a:t>
                      </a:r>
                    </a:p>
                  </a:txBody>
                  <a:tcPr anchor="ctr">
                    <a:lnL>
                      <a:noFill/>
                    </a:lnL>
                    <a:lnR>
                      <a:noFill/>
                    </a:lnR>
                    <a:lnT>
                      <a:noFill/>
                    </a:lnT>
                    <a:lnB>
                      <a:noFill/>
                    </a:lnB>
                  </a:tcPr>
                </a:tc>
              </a:tr>
              <a:tr h="0">
                <a:tc>
                  <a:txBody>
                    <a:bodyPr/>
                    <a:lstStyle/>
                    <a:p>
                      <a:r>
                        <a:rPr lang="en-US"/>
                        <a:t>Second 1½ hrs. after noon</a:t>
                      </a:r>
                    </a:p>
                  </a:txBody>
                  <a:tcPr anchor="ctr">
                    <a:lnL>
                      <a:noFill/>
                    </a:lnL>
                    <a:lnR>
                      <a:noFill/>
                    </a:lnR>
                    <a:lnT>
                      <a:noFill/>
                    </a:lnT>
                    <a:lnB>
                      <a:noFill/>
                    </a:lnB>
                  </a:tcPr>
                </a:tc>
                <a:tc>
                  <a:txBody>
                    <a:bodyPr/>
                    <a:lstStyle/>
                    <a:p>
                      <a:r>
                        <a:rPr lang="en-US"/>
                        <a:t>Personal: recreation, time for contemplation</a:t>
                      </a:r>
                    </a:p>
                  </a:txBody>
                  <a:tcPr anchor="ctr">
                    <a:lnL>
                      <a:noFill/>
                    </a:lnL>
                    <a:lnR>
                      <a:noFill/>
                    </a:lnR>
                    <a:lnT>
                      <a:noFill/>
                    </a:lnT>
                    <a:lnB>
                      <a:noFill/>
                    </a:lnB>
                  </a:tcPr>
                </a:tc>
              </a:tr>
              <a:tr h="0">
                <a:tc>
                  <a:txBody>
                    <a:bodyPr/>
                    <a:lstStyle/>
                    <a:p>
                      <a:r>
                        <a:rPr lang="en-US"/>
                        <a:t>Third 1½ hrs. after noon and Last 1½ hrs. before sunset</a:t>
                      </a:r>
                    </a:p>
                  </a:txBody>
                  <a:tcPr anchor="ctr">
                    <a:lnL>
                      <a:noFill/>
                    </a:lnL>
                    <a:lnR>
                      <a:noFill/>
                    </a:lnR>
                    <a:lnT>
                      <a:noFill/>
                    </a:lnT>
                    <a:lnB>
                      <a:noFill/>
                    </a:lnB>
                  </a:tcPr>
                </a:tc>
                <a:tc>
                  <a:txBody>
                    <a:bodyPr/>
                    <a:lstStyle/>
                    <a:p>
                      <a:r>
                        <a:rPr lang="en-US" dirty="0"/>
                        <a:t>Inspect and review forces; Consult with Chief of </a:t>
                      </a:r>
                      <a:r>
                        <a:rPr lang="en-US" dirty="0" err="1"/>
                        <a:t>Defence</a:t>
                      </a:r>
                      <a:endParaRPr lang="en-US" dirty="0"/>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87474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1122</TotalTime>
  <Words>4525</Words>
  <Application>Microsoft Office PowerPoint</Application>
  <PresentationFormat>On-screen Show (4:3)</PresentationFormat>
  <Paragraphs>210</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Times New Roman</vt:lpstr>
      <vt:lpstr>Office Theme</vt:lpstr>
      <vt:lpstr>Statistics for Colonial Rule, for the Independence Struggle, and for Inclusive Development</vt:lpstr>
      <vt:lpstr>Outline</vt:lpstr>
      <vt:lpstr>Introduction (1)</vt:lpstr>
      <vt:lpstr>Introduction (2)</vt:lpstr>
      <vt:lpstr>Introduction (3)</vt:lpstr>
      <vt:lpstr>Introduction (4)</vt:lpstr>
      <vt:lpstr>Introduction (5)</vt:lpstr>
      <vt:lpstr>Statistics and Colonial Rule (1)</vt:lpstr>
      <vt:lpstr>Statistics and Colonial Rule (2)  </vt:lpstr>
      <vt:lpstr>Statistics and Colonial Rule (3) </vt:lpstr>
      <vt:lpstr>Statistics and Colonial Rule (4) </vt:lpstr>
      <vt:lpstr>Statistics and Colonial Rule (5) </vt:lpstr>
      <vt:lpstr>Statistics and Colonial Rule (6) </vt:lpstr>
      <vt:lpstr>Statistics and Colonial Rule (7) </vt:lpstr>
      <vt:lpstr>Statistics and Colonial Rule (8) </vt:lpstr>
      <vt:lpstr>Statistics and the Independence Struggle (1)</vt:lpstr>
      <vt:lpstr>Statistics and the Independence Struggle (2)</vt:lpstr>
      <vt:lpstr>Statistics and the Independence Struggle (3)</vt:lpstr>
      <vt:lpstr>Statistics and the Independence Struggle (4)</vt:lpstr>
      <vt:lpstr>Statistics and the Independence Struggle (5)</vt:lpstr>
      <vt:lpstr>Statistics and the Independence Struggle (6)</vt:lpstr>
      <vt:lpstr>Statistics and the Independence Struggle (7)</vt:lpstr>
      <vt:lpstr>Statistics for Inclusive Governance (1)</vt:lpstr>
      <vt:lpstr>Statistics for Inclusive Governance (2)</vt:lpstr>
      <vt:lpstr>Statistics for Inclusive Governance (3)</vt:lpstr>
      <vt:lpstr>Statistics for Inclusive Governance (4)</vt:lpstr>
      <vt:lpstr>Statistics for Inclusive Governance (5)</vt:lpstr>
      <vt:lpstr>Statistics for Inclusive Governance (6)</vt:lpstr>
      <vt:lpstr>Supplement A: Survey Recall Loss and Poverty (1)</vt:lpstr>
      <vt:lpstr>Supplement A: Survey Recall Loss and Poverty (2)</vt:lpstr>
      <vt:lpstr>Supplement B: Intra-household Inequality (1)</vt:lpstr>
      <vt:lpstr>Supplement B: Intra-household Inequality (2)</vt:lpstr>
      <vt:lpstr>Supplement B: Intra-household Inequality (3)</vt:lpstr>
      <vt:lpstr>Supplement C: SDGs and NSO Budgets (1) </vt:lpstr>
      <vt:lpstr>Supplement C: SDGs and NSO Budgets (2)</vt:lpstr>
      <vt:lpstr>Supplement C: SDGs and NSO Budgets (3)</vt:lpstr>
      <vt:lpstr>Supplement C: SDGs and NSO Budgets (4)</vt:lpstr>
      <vt:lpstr>Supplement C: SDGs and NSO Budgets (5)</vt:lpstr>
      <vt:lpstr>Supplement C: SDGs and NSO Budgets (6)</vt:lpstr>
      <vt:lpstr>Supplement C: SDGs and NSO Budgets (7)</vt:lpstr>
      <vt:lpstr>Supplement C: SDGs and NSO Budgets (8)</vt:lpstr>
      <vt:lpstr>Supplement D: SDGs and Global Statistics (1)</vt:lpstr>
      <vt:lpstr>Supplement D: SDGs and Global Statistics (2)</vt:lpstr>
      <vt:lpstr>Supplement B: SDGs and Global Statistics (3)</vt:lpstr>
      <vt:lpstr>Supplement D: SDGs and Global Statistics (4)</vt:lpstr>
      <vt:lpstr>Supplement D: SDGs and Global Statistics (5)</vt:lpstr>
      <vt:lpstr>Supplement D: SDGs and Global Statistics (6)</vt:lpstr>
      <vt:lpstr>Supplement D: SDGs and Global Statistics (7)</vt:lpstr>
      <vt:lpstr>Supplement D: SDGs and Global Statistics (8)</vt:lpstr>
      <vt:lpstr>Supplement D: SDGs and Global Statistics (9)</vt:lpstr>
      <vt:lpstr>Conclusion (1)</vt:lpstr>
      <vt:lpstr>Conclusion (2)</vt:lpstr>
      <vt:lpstr>Conclusion (3)</vt:lpstr>
      <vt:lpstr>PowerPoint Presentation</vt:lpstr>
    </vt:vector>
  </TitlesOfParts>
  <Company>Cornell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for Colonial Rule, for the Independence Struggle, and for Inclusive Governance: The Indian Experience</dc:title>
  <dc:creator>Ravi Kanbur</dc:creator>
  <cp:lastModifiedBy>Ravi Kanbur</cp:lastModifiedBy>
  <cp:revision>85</cp:revision>
  <cp:lastPrinted>2016-11-18T01:08:50Z</cp:lastPrinted>
  <dcterms:created xsi:type="dcterms:W3CDTF">2014-12-02T09:56:01Z</dcterms:created>
  <dcterms:modified xsi:type="dcterms:W3CDTF">2016-11-18T01:09:55Z</dcterms:modified>
</cp:coreProperties>
</file>